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9" r:id="rId3"/>
    <p:sldId id="260" r:id="rId4"/>
    <p:sldId id="258" r:id="rId5"/>
    <p:sldId id="261" r:id="rId6"/>
    <p:sldId id="262" r:id="rId7"/>
    <p:sldId id="263" r:id="rId8"/>
    <p:sldId id="264" r:id="rId9"/>
    <p:sldId id="265" r:id="rId10"/>
    <p:sldId id="266" r:id="rId11"/>
    <p:sldId id="267" r:id="rId12"/>
    <p:sldId id="268" r:id="rId13"/>
    <p:sldId id="269" r:id="rId14"/>
    <p:sldId id="270"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4587" autoAdjust="0"/>
    <p:restoredTop sz="94659" autoAdjust="0"/>
  </p:normalViewPr>
  <p:slideViewPr>
    <p:cSldViewPr>
      <p:cViewPr varScale="1">
        <p:scale>
          <a:sx n="111" d="100"/>
          <a:sy n="111" d="100"/>
        </p:scale>
        <p:origin x="-161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73FF8B38-0F09-4483-BAF8-5ED1AF52F4FB}" type="datetimeFigureOut">
              <a:rPr lang="en-US" smtClean="0"/>
              <a:pPr/>
              <a:t>8/12/2009</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73FF8B38-0F09-4483-BAF8-5ED1AF52F4FB}" type="datetimeFigureOut">
              <a:rPr lang="en-US" smtClean="0"/>
              <a:pPr/>
              <a:t>8/12/2009</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73A25079-1B73-42D0-AE3E-34F5F3BF0DBA}"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3A25079-1B73-42D0-AE3E-34F5F3BF0DBA}"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3FF8B38-0F09-4483-BAF8-5ED1AF52F4FB}" type="datetimeFigureOut">
              <a:rPr lang="en-US" smtClean="0"/>
              <a:pPr/>
              <a:t>8/12/2009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3FF8B38-0F09-4483-BAF8-5ED1AF52F4FB}" type="datetimeFigureOut">
              <a:rPr lang="en-US" smtClean="0"/>
              <a:pPr/>
              <a:t>8/12/2009</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73FF8B38-0F09-4483-BAF8-5ED1AF52F4FB}" type="datetimeFigureOut">
              <a:rPr lang="en-US" smtClean="0"/>
              <a:pPr/>
              <a:t>8/12/2009</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3FF8B38-0F09-4483-BAF8-5ED1AF52F4FB}" type="datetimeFigureOut">
              <a:rPr lang="en-US" smtClean="0"/>
              <a:pPr/>
              <a:t>8/12/2009</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3A25079-1B73-42D0-AE3E-34F5F3BF0DBA}"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Clustering Myths and Legends</a:t>
            </a:r>
            <a:endParaRPr lang="en-US" sz="3200" dirty="0"/>
          </a:p>
        </p:txBody>
      </p:sp>
      <p:sp>
        <p:nvSpPr>
          <p:cNvPr id="5" name="Content Placeholder 4"/>
          <p:cNvSpPr>
            <a:spLocks noGrp="1"/>
          </p:cNvSpPr>
          <p:nvPr>
            <p:ph idx="1"/>
          </p:nvPr>
        </p:nvSpPr>
        <p:spPr/>
        <p:txBody>
          <a:bodyPr/>
          <a:lstStyle/>
          <a:p>
            <a:r>
              <a:rPr lang="en-US" dirty="0" err="1" smtClean="0"/>
              <a:t>CFUnited</a:t>
            </a:r>
            <a:r>
              <a:rPr lang="en-US" dirty="0" smtClean="0"/>
              <a:t> August 12-15, 2009</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Mike Brunt – CFWhisperer</a:t>
            </a:r>
          </a:p>
          <a:p>
            <a:r>
              <a:rPr lang="en-US" dirty="0" smtClean="0"/>
              <a:t>mbrunt@go2ria.net</a:t>
            </a:r>
          </a:p>
          <a:p>
            <a:pPr>
              <a:buNone/>
            </a:pPr>
            <a:endParaRPr lang="en-US" dirty="0" smtClean="0"/>
          </a:p>
          <a:p>
            <a:pPr>
              <a:buNone/>
            </a:pPr>
            <a:endParaRPr lang="en-US" dirty="0"/>
          </a:p>
        </p:txBody>
      </p:sp>
      <p:pic>
        <p:nvPicPr>
          <p:cNvPr id="8" name="Picture 7" descr="cfwhisperer.jpg"/>
          <p:cNvPicPr>
            <a:picLocks noChangeAspect="1"/>
          </p:cNvPicPr>
          <p:nvPr/>
        </p:nvPicPr>
        <p:blipFill>
          <a:blip r:embed="rId2"/>
          <a:stretch>
            <a:fillRect/>
          </a:stretch>
        </p:blipFill>
        <p:spPr>
          <a:xfrm>
            <a:off x="4038600" y="2819400"/>
            <a:ext cx="1104900" cy="20193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 </a:t>
            </a:r>
            <a:r>
              <a:rPr lang="en-US" sz="4000" dirty="0" smtClean="0"/>
              <a:t>– Step 3</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lnSpcReduction="10000"/>
          </a:bodyPr>
          <a:lstStyle/>
          <a:p>
            <a:endParaRPr lang="en-US" sz="2000" dirty="0" smtClean="0"/>
          </a:p>
          <a:p>
            <a:r>
              <a:rPr lang="en-US" sz="4000" dirty="0" smtClean="0"/>
              <a:t>Software Clustering.</a:t>
            </a:r>
          </a:p>
          <a:p>
            <a:endParaRPr lang="en-US" sz="2000" dirty="0" smtClean="0"/>
          </a:p>
          <a:p>
            <a:endParaRPr lang="en-US" sz="2000" dirty="0" smtClean="0"/>
          </a:p>
          <a:p>
            <a:pPr>
              <a:buFontTx/>
              <a:buChar char="•"/>
            </a:pPr>
            <a:r>
              <a:rPr lang="en-US" sz="2000" dirty="0" smtClean="0"/>
              <a:t>Cluster Cats – maximum 8 servers</a:t>
            </a:r>
            <a:r>
              <a:rPr lang="en-US" sz="2000" dirty="0" smtClean="0"/>
              <a:t>.  </a:t>
            </a:r>
            <a:r>
              <a:rPr lang="en-US" sz="2000" i="1" dirty="0" smtClean="0">
                <a:solidFill>
                  <a:srgbClr val="FFFF00"/>
                </a:solidFill>
              </a:rPr>
              <a:t>(Now sadly long gone, despite what some have said </a:t>
            </a:r>
            <a:r>
              <a:rPr lang="en-US" sz="2000" i="1" dirty="0" err="1" smtClean="0">
                <a:solidFill>
                  <a:srgbClr val="FFFF00"/>
                </a:solidFill>
              </a:rPr>
              <a:t>ClusterCats</a:t>
            </a:r>
            <a:r>
              <a:rPr lang="en-US" sz="2000" i="1" dirty="0" smtClean="0">
                <a:solidFill>
                  <a:srgbClr val="FFFF00"/>
                </a:solidFill>
              </a:rPr>
              <a:t> was good and Harvest would have been even better.)  HARVEST??????</a:t>
            </a:r>
          </a:p>
          <a:p>
            <a:pPr>
              <a:buFontTx/>
              <a:buChar char="•"/>
            </a:pPr>
            <a:endParaRPr lang="en-US" sz="2000" dirty="0" smtClean="0"/>
          </a:p>
          <a:p>
            <a:pPr>
              <a:buFontTx/>
              <a:buChar char="•"/>
            </a:pPr>
            <a:r>
              <a:rPr lang="en-US" sz="2000" dirty="0" smtClean="0"/>
              <a:t>Windows NLB</a:t>
            </a:r>
            <a:endParaRPr lang="en-US" sz="2000" dirty="0" smtClean="0"/>
          </a:p>
          <a:p>
            <a:pPr>
              <a:buFontTx/>
              <a:buChar char="•"/>
            </a:pPr>
            <a:endParaRPr lang="en-US" sz="2000" dirty="0" smtClean="0"/>
          </a:p>
          <a:p>
            <a:pPr>
              <a:buFontTx/>
              <a:buChar char="•"/>
            </a:pPr>
            <a:r>
              <a:rPr lang="en-US" sz="2000" dirty="0" smtClean="0"/>
              <a:t>Ensure ColdFusion Administrator Settings are synchronized</a:t>
            </a:r>
            <a:r>
              <a:rPr lang="en-US" sz="2000" dirty="0" smtClean="0"/>
              <a:t>.  </a:t>
            </a:r>
            <a:r>
              <a:rPr lang="en-US" sz="2000" i="1" dirty="0" smtClean="0">
                <a:solidFill>
                  <a:srgbClr val="FFFF00"/>
                </a:solidFill>
              </a:rPr>
              <a:t>CF 9 will address this at last with the AIR based multi-server manager.</a:t>
            </a:r>
            <a:endParaRPr lang="en-US" sz="2000" dirty="0" smtClean="0"/>
          </a:p>
          <a:p>
            <a:pPr>
              <a:buFontTx/>
              <a:buChar char="•"/>
            </a:pPr>
            <a:endParaRPr lang="en-US" sz="2000" dirty="0" smtClean="0"/>
          </a:p>
          <a:p>
            <a:pPr>
              <a:buFontTx/>
              <a:buChar char="•"/>
            </a:pPr>
            <a:r>
              <a:rPr lang="en-US" sz="2000" dirty="0" smtClean="0"/>
              <a:t>Only Session Scope items can be shared between “Buddies”.</a:t>
            </a:r>
            <a:br>
              <a:rPr lang="en-US" sz="2000" dirty="0" smtClean="0"/>
            </a:br>
            <a:endParaRPr lang="en-US"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endParaRPr lang="en-US" sz="2000" dirty="0" smtClean="0"/>
          </a:p>
        </p:txBody>
      </p:sp>
      <p:pic>
        <p:nvPicPr>
          <p:cNvPr id="7" name="Picture 3" descr="create_cluster_1.gif"/>
          <p:cNvPicPr>
            <a:picLocks noChangeAspect="1"/>
          </p:cNvPicPr>
          <p:nvPr/>
        </p:nvPicPr>
        <p:blipFill>
          <a:blip r:embed="rId3"/>
          <a:srcRect/>
          <a:stretch>
            <a:fillRect/>
          </a:stretch>
        </p:blipFill>
        <p:spPr bwMode="auto">
          <a:xfrm>
            <a:off x="1066800" y="2590800"/>
            <a:ext cx="6896100" cy="3952875"/>
          </a:xfrm>
          <a:prstGeom prst="rect">
            <a:avLst/>
          </a:prstGeom>
          <a:noFill/>
          <a:ln w="9525">
            <a:noFill/>
            <a:miter lim="800000"/>
            <a:headEnd/>
            <a:tailEnd/>
          </a:ln>
        </p:spPr>
      </p:pic>
      <p:sp>
        <p:nvSpPr>
          <p:cNvPr id="8" name="Rectangle 7"/>
          <p:cNvSpPr/>
          <p:nvPr/>
        </p:nvSpPr>
        <p:spPr>
          <a:xfrm>
            <a:off x="1066800" y="1524000"/>
            <a:ext cx="4572000" cy="1077218"/>
          </a:xfrm>
          <a:prstGeom prst="rect">
            <a:avLst/>
          </a:prstGeom>
        </p:spPr>
        <p:txBody>
          <a:bodyPr>
            <a:spAutoFit/>
          </a:bodyPr>
          <a:lstStyle/>
          <a:p>
            <a:r>
              <a:rPr lang="en-US" sz="2800" dirty="0" smtClean="0"/>
              <a:t>Software Clustering – CF8.</a:t>
            </a:r>
          </a:p>
          <a:p>
            <a:r>
              <a:rPr lang="en-US" dirty="0" smtClean="0"/>
              <a:t>1/ Go to Enterprise Manager &gt; Cluster Manager &gt; Cluster Name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pic>
        <p:nvPicPr>
          <p:cNvPr id="7" name="Picture 4" descr="create_cluster_3_added.gif"/>
          <p:cNvPicPr>
            <a:picLocks noGrp="1" noChangeAspect="1"/>
          </p:cNvPicPr>
          <p:nvPr>
            <p:ph idx="1"/>
          </p:nvPr>
        </p:nvPicPr>
        <p:blipFill>
          <a:blip r:embed="rId3"/>
          <a:srcRect/>
          <a:stretch>
            <a:fillRect/>
          </a:stretch>
        </p:blipFill>
        <p:spPr bwMode="auto">
          <a:xfrm>
            <a:off x="2667000" y="3048000"/>
            <a:ext cx="3857625" cy="3324225"/>
          </a:xfrm>
          <a:prstGeom prst="rect">
            <a:avLst/>
          </a:prstGeom>
          <a:noFill/>
          <a:ln w="9525">
            <a:noFill/>
            <a:miter lim="800000"/>
            <a:headEnd/>
            <a:tailEnd/>
          </a:ln>
        </p:spPr>
      </p:pic>
      <p:sp>
        <p:nvSpPr>
          <p:cNvPr id="8" name="Rectangle 7"/>
          <p:cNvSpPr/>
          <p:nvPr/>
        </p:nvSpPr>
        <p:spPr>
          <a:xfrm>
            <a:off x="1981200" y="1447800"/>
            <a:ext cx="6019800" cy="1631216"/>
          </a:xfrm>
          <a:prstGeom prst="rect">
            <a:avLst/>
          </a:prstGeom>
        </p:spPr>
        <p:txBody>
          <a:bodyPr wrap="square">
            <a:spAutoFit/>
          </a:bodyPr>
          <a:lstStyle/>
          <a:p>
            <a:r>
              <a:rPr lang="en-US" sz="2800" dirty="0" smtClean="0"/>
              <a:t>Software Clustering – CF8.</a:t>
            </a:r>
          </a:p>
          <a:p>
            <a:r>
              <a:rPr lang="en-US" dirty="0" smtClean="0"/>
              <a:t>2/ Go to Cluster Manager &gt; Select and Add Instances (Servers)</a:t>
            </a:r>
          </a:p>
          <a:p>
            <a:r>
              <a:rPr lang="en-US" dirty="0" smtClean="0"/>
              <a:t>(I have found the most effective algorithm to be </a:t>
            </a:r>
            <a:r>
              <a:rPr lang="en-US" dirty="0" err="1" smtClean="0"/>
              <a:t>RoundRobin</a:t>
            </a:r>
            <a:r>
              <a:rPr lang="en-US" dirty="0" smtClean="0"/>
              <a:t> with Sticky Sessions)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62500" lnSpcReduction="20000"/>
          </a:bodyPr>
          <a:lstStyle/>
          <a:p>
            <a:endParaRPr lang="en-US" sz="2000" dirty="0" smtClean="0"/>
          </a:p>
          <a:p>
            <a:r>
              <a:rPr lang="en-US" sz="4500" dirty="0" smtClean="0"/>
              <a:t>Hardware Clustering Considerations</a:t>
            </a:r>
          </a:p>
          <a:p>
            <a:r>
              <a:rPr lang="en-US" sz="2800" dirty="0" smtClean="0"/>
              <a:t>Hardware Clustering has pretty much the same needs/planning as Software Clustering.</a:t>
            </a:r>
          </a:p>
          <a:p>
            <a:endParaRPr lang="en-US" sz="2800" dirty="0" smtClean="0"/>
          </a:p>
          <a:p>
            <a:pPr>
              <a:buFontTx/>
              <a:buChar char="•"/>
            </a:pPr>
            <a:r>
              <a:rPr lang="en-US" sz="2800" dirty="0" smtClean="0"/>
              <a:t>Synchronizing copies of code.</a:t>
            </a:r>
          </a:p>
          <a:p>
            <a:endParaRPr lang="en-US" sz="2800" dirty="0" smtClean="0"/>
          </a:p>
          <a:p>
            <a:pPr>
              <a:buFontTx/>
              <a:buChar char="•"/>
            </a:pPr>
            <a:r>
              <a:rPr lang="en-US" sz="2800" dirty="0" smtClean="0"/>
              <a:t>Session </a:t>
            </a:r>
            <a:r>
              <a:rPr lang="en-US" sz="2800" dirty="0" smtClean="0"/>
              <a:t>Scope Variables </a:t>
            </a:r>
            <a:r>
              <a:rPr lang="en-US" sz="2800" dirty="0" smtClean="0"/>
              <a:t>– Client Variables</a:t>
            </a:r>
            <a:r>
              <a:rPr lang="en-US" sz="2800" dirty="0" smtClean="0"/>
              <a:t>?</a:t>
            </a:r>
          </a:p>
          <a:p>
            <a:pPr>
              <a:buFontTx/>
              <a:buChar char="•"/>
            </a:pPr>
            <a:endParaRPr lang="en-US" sz="2800" dirty="0" smtClean="0"/>
          </a:p>
          <a:p>
            <a:pPr>
              <a:buFontTx/>
              <a:buChar char="•"/>
            </a:pPr>
            <a:r>
              <a:rPr lang="en-US" sz="2800" dirty="0" smtClean="0"/>
              <a:t>Application Scope Variables – Request Scope.</a:t>
            </a:r>
            <a:endParaRPr lang="en-US" sz="2800" dirty="0" smtClean="0"/>
          </a:p>
          <a:p>
            <a:endParaRPr lang="en-US" sz="2800" dirty="0" smtClean="0"/>
          </a:p>
          <a:p>
            <a:pPr>
              <a:buFontTx/>
              <a:buChar char="•"/>
            </a:pPr>
            <a:r>
              <a:rPr lang="en-US" sz="2800" dirty="0" smtClean="0"/>
              <a:t>Third Party Devices – Databases etc.</a:t>
            </a:r>
          </a:p>
          <a:p>
            <a:endParaRPr lang="en-US" sz="2800" dirty="0" smtClean="0"/>
          </a:p>
          <a:p>
            <a:pPr>
              <a:buFontTx/>
              <a:buChar char="•"/>
            </a:pPr>
            <a:r>
              <a:rPr lang="en-US" sz="2800" dirty="0" smtClean="0"/>
              <a:t>Once again I recommend </a:t>
            </a:r>
            <a:r>
              <a:rPr lang="en-US" sz="2800" dirty="0" err="1" smtClean="0"/>
              <a:t>RoundRobin</a:t>
            </a:r>
            <a:r>
              <a:rPr lang="en-US" sz="2800" dirty="0" smtClean="0"/>
              <a:t> with Sticky Sessions.</a:t>
            </a:r>
          </a:p>
          <a:p>
            <a:endParaRPr lang="en-US" sz="2800" dirty="0" smtClean="0"/>
          </a:p>
          <a:p>
            <a:pPr>
              <a:buFontTx/>
              <a:buChar char="•"/>
            </a:pPr>
            <a:r>
              <a:rPr lang="en-US" sz="2800" b="1" i="1" dirty="0" smtClean="0">
                <a:solidFill>
                  <a:srgbClr val="FFFF00"/>
                </a:solidFill>
              </a:rPr>
              <a:t>One very important point, if the Hardware Clustering device is “pinging” a template on the server/instance make sure it is not also causing lots of code-processes to run.  I have seen that bring applications to their knees.</a:t>
            </a:r>
          </a:p>
          <a:p>
            <a:endParaRPr lang="en-US" sz="2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r>
              <a:rPr lang="en-US" sz="1800" dirty="0" smtClean="0"/>
              <a:t>Maximum redundancy in a single location.</a:t>
            </a:r>
            <a:endParaRPr lang="en-US" sz="2000" dirty="0" smtClean="0"/>
          </a:p>
        </p:txBody>
      </p:sp>
      <p:pic>
        <p:nvPicPr>
          <p:cNvPr id="8" name="Picture 5" descr="CF_HA_1.JPG"/>
          <p:cNvPicPr>
            <a:picLocks noChangeAspect="1"/>
          </p:cNvPicPr>
          <p:nvPr/>
        </p:nvPicPr>
        <p:blipFill>
          <a:blip r:embed="rId3"/>
          <a:srcRect/>
          <a:stretch>
            <a:fillRect/>
          </a:stretch>
        </p:blipFill>
        <p:spPr bwMode="auto">
          <a:xfrm>
            <a:off x="1676400" y="2209800"/>
            <a:ext cx="5666931" cy="41880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1800" dirty="0" smtClean="0"/>
          </a:p>
          <a:p>
            <a:endParaRPr lang="en-US" sz="1800" dirty="0" smtClean="0"/>
          </a:p>
          <a:p>
            <a:endParaRPr lang="en-US" sz="1800" dirty="0" smtClean="0"/>
          </a:p>
          <a:p>
            <a:endParaRPr lang="en-US" sz="2000" dirty="0" smtClean="0"/>
          </a:p>
          <a:p>
            <a:r>
              <a:rPr lang="en-US" sz="2000" dirty="0" smtClean="0"/>
              <a:t> </a:t>
            </a:r>
          </a:p>
        </p:txBody>
      </p:sp>
      <p:sp>
        <p:nvSpPr>
          <p:cNvPr id="10" name="Rectangle 9"/>
          <p:cNvSpPr/>
          <p:nvPr/>
        </p:nvSpPr>
        <p:spPr>
          <a:xfrm>
            <a:off x="1447800" y="1600200"/>
            <a:ext cx="7358358" cy="5262979"/>
          </a:xfrm>
          <a:prstGeom prst="rect">
            <a:avLst/>
          </a:prstGeom>
        </p:spPr>
        <p:txBody>
          <a:bodyPr wrap="square">
            <a:spAutoFit/>
          </a:bodyPr>
          <a:lstStyle/>
          <a:p>
            <a:r>
              <a:rPr lang="en-US" sz="4800" dirty="0" smtClean="0"/>
              <a:t>Q &amp; A Time</a:t>
            </a:r>
          </a:p>
          <a:p>
            <a:endParaRPr lang="en-US" sz="4800" dirty="0" smtClean="0"/>
          </a:p>
          <a:p>
            <a:endParaRPr lang="en-US" sz="4800" dirty="0" smtClean="0"/>
          </a:p>
          <a:p>
            <a:endParaRPr lang="en-US" sz="4800" dirty="0" smtClean="0"/>
          </a:p>
          <a:p>
            <a:r>
              <a:rPr lang="en-US" sz="2400" dirty="0" smtClean="0"/>
              <a:t>Mike Brunt – mbrunt@go2ria.net http://</a:t>
            </a:r>
            <a:r>
              <a:rPr lang="en-US" sz="2400" dirty="0" smtClean="0"/>
              <a:t>www.cfwhisperer.com</a:t>
            </a:r>
          </a:p>
          <a:p>
            <a:r>
              <a:rPr lang="en-US" sz="2400" dirty="0" smtClean="0"/>
              <a:t>(+1)888.511.2821(USA Only)</a:t>
            </a:r>
          </a:p>
          <a:p>
            <a:r>
              <a:rPr lang="en-US" sz="2400" dirty="0" smtClean="0"/>
              <a:t>+1.562.243.6255 (Intl.)</a:t>
            </a:r>
          </a:p>
          <a:p>
            <a:endParaRPr lang="en-US" sz="2400" dirty="0" smtClean="0"/>
          </a:p>
          <a:p>
            <a:endParaRPr lang="en-US" sz="2400" dirty="0"/>
          </a:p>
        </p:txBody>
      </p:sp>
      <p:pic>
        <p:nvPicPr>
          <p:cNvPr id="7" name="Picture 3" descr="mike_brunt.jpg"/>
          <p:cNvPicPr>
            <a:picLocks noChangeAspect="1"/>
          </p:cNvPicPr>
          <p:nvPr/>
        </p:nvPicPr>
        <p:blipFill>
          <a:blip r:embed="rId3"/>
          <a:srcRect/>
          <a:stretch>
            <a:fillRect/>
          </a:stretch>
        </p:blipFill>
        <p:spPr bwMode="auto">
          <a:xfrm>
            <a:off x="1676400" y="2514600"/>
            <a:ext cx="2606675" cy="195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fontScale="92500" lnSpcReduction="20000"/>
          </a:bodyPr>
          <a:lstStyle/>
          <a:p>
            <a:pPr>
              <a:buFontTx/>
              <a:buChar char="•"/>
            </a:pPr>
            <a:r>
              <a:rPr lang="en-US" dirty="0" smtClean="0"/>
              <a:t>I have been using CF since 1996, version 1.54 (dbml)  and am still actively developing in CF. </a:t>
            </a:r>
          </a:p>
          <a:p>
            <a:pPr>
              <a:buFontTx/>
              <a:buChar char="•"/>
            </a:pPr>
            <a:r>
              <a:rPr lang="en-US" dirty="0" smtClean="0"/>
              <a:t>I worked for Allaire-Macromedia as a ColdFusion-Spectra consultant.</a:t>
            </a:r>
          </a:p>
          <a:p>
            <a:pPr>
              <a:buFontTx/>
              <a:buChar char="•"/>
            </a:pPr>
            <a:r>
              <a:rPr lang="en-US" dirty="0" smtClean="0"/>
              <a:t>Co-founded Webapper (SeeFusion crowd) carried on the Allaire-Macromedia consulting work.</a:t>
            </a:r>
          </a:p>
          <a:p>
            <a:r>
              <a:rPr lang="en-US" dirty="0" smtClean="0"/>
              <a:t>This series of slides will detail </a:t>
            </a:r>
            <a:r>
              <a:rPr lang="en-US" dirty="0" smtClean="0"/>
              <a:t>Clustering </a:t>
            </a:r>
            <a:r>
              <a:rPr lang="en-US" dirty="0" smtClean="0"/>
              <a:t>we follow to bring relief to clients with ColdFusion/</a:t>
            </a:r>
            <a:r>
              <a:rPr lang="en-US" dirty="0" err="1" smtClean="0"/>
              <a:t>JRun</a:t>
            </a:r>
            <a:r>
              <a:rPr lang="en-US" dirty="0" smtClean="0"/>
              <a:t> performance problems.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a:bodyPr>
          <a:lstStyle/>
          <a:p>
            <a:r>
              <a:rPr lang="en-US" sz="2000" dirty="0" smtClean="0"/>
              <a:t>From my experiences in the field I see ColdFusion being used in ever larger Enterprises.  Typically these organizations either have clustered environments already or are considering moving to a clustered environment.  </a:t>
            </a:r>
          </a:p>
          <a:p>
            <a:endParaRPr lang="en-US" sz="2000" dirty="0" smtClean="0"/>
          </a:p>
          <a:p>
            <a:r>
              <a:rPr lang="en-US" sz="2000" dirty="0" smtClean="0"/>
              <a:t>In this presentation we will cover all that I have encountered relating to clustering ColdFusion over the past 11 years. Including Hardware and Software clustering and the effects that has on application architecture considerations and also address some Myths and Legends!</a:t>
            </a:r>
          </a:p>
          <a:p>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Clustering</a:t>
            </a:r>
            <a:endParaRPr lang="en-US"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lstStyle/>
          <a:p>
            <a:pPr>
              <a:buFontTx/>
              <a:buChar char="•"/>
            </a:pPr>
            <a:r>
              <a:rPr lang="en-US" dirty="0" smtClean="0"/>
              <a:t>What is Clustering? </a:t>
            </a:r>
            <a:r>
              <a:rPr lang="en-US" i="1" dirty="0" smtClean="0">
                <a:solidFill>
                  <a:srgbClr val="FFFF00"/>
                </a:solidFill>
              </a:rPr>
              <a:t>It is not Load Balancing</a:t>
            </a:r>
          </a:p>
          <a:p>
            <a:pPr>
              <a:buFontTx/>
              <a:buChar char="•"/>
            </a:pPr>
            <a:r>
              <a:rPr lang="en-US" dirty="0" smtClean="0"/>
              <a:t>Consider Clustering from Day One</a:t>
            </a:r>
          </a:p>
          <a:p>
            <a:pPr>
              <a:buFontTx/>
              <a:buChar char="•"/>
            </a:pPr>
            <a:r>
              <a:rPr lang="en-US" dirty="0" smtClean="0"/>
              <a:t>Software Clustering (Java – CF – </a:t>
            </a:r>
            <a:r>
              <a:rPr lang="en-US" dirty="0" err="1" smtClean="0"/>
              <a:t>JRun</a:t>
            </a:r>
            <a:r>
              <a:rPr lang="en-US" dirty="0" smtClean="0"/>
              <a:t>)</a:t>
            </a:r>
          </a:p>
          <a:p>
            <a:pPr>
              <a:buFontTx/>
              <a:buChar char="•"/>
            </a:pPr>
            <a:r>
              <a:rPr lang="en-US" dirty="0" smtClean="0"/>
              <a:t>Hardware Clustering Considerations</a:t>
            </a:r>
          </a:p>
          <a:p>
            <a:pPr>
              <a:buFontTx/>
              <a:buChar char="•"/>
            </a:pPr>
            <a:r>
              <a:rPr lang="en-US" dirty="0" smtClean="0"/>
              <a:t>Hardware and Software Clustering</a:t>
            </a:r>
          </a:p>
          <a:p>
            <a:pPr>
              <a:buFontTx/>
              <a:buChar char="•"/>
            </a:pPr>
            <a:r>
              <a:rPr lang="en-US" dirty="0" smtClean="0"/>
              <a:t>Load Testing Different Algorithms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pic>
        <p:nvPicPr>
          <p:cNvPr id="9" name="Picture 4" descr="no_red_basic_red.jpg"/>
          <p:cNvPicPr>
            <a:picLocks noGrp="1" noChangeAspect="1"/>
          </p:cNvPicPr>
          <p:nvPr>
            <p:ph idx="1"/>
          </p:nvPr>
        </p:nvPicPr>
        <p:blipFill>
          <a:blip r:embed="rId3"/>
          <a:srcRect/>
          <a:stretch>
            <a:fillRect/>
          </a:stretch>
        </p:blipFill>
        <p:spPr bwMode="auto">
          <a:xfrm>
            <a:off x="762000" y="2057400"/>
            <a:ext cx="4461074" cy="4525962"/>
          </a:xfrm>
          <a:prstGeom prst="rect">
            <a:avLst/>
          </a:prstGeom>
          <a:noFill/>
          <a:ln w="9525">
            <a:noFill/>
            <a:miter lim="800000"/>
            <a:headEnd/>
            <a:tailEnd/>
          </a:ln>
        </p:spPr>
      </p:pic>
      <p:sp>
        <p:nvSpPr>
          <p:cNvPr id="10" name="Rectangle 9"/>
          <p:cNvSpPr/>
          <p:nvPr/>
        </p:nvSpPr>
        <p:spPr>
          <a:xfrm>
            <a:off x="5257800" y="1981200"/>
            <a:ext cx="3505200" cy="3139321"/>
          </a:xfrm>
          <a:prstGeom prst="rect">
            <a:avLst/>
          </a:prstGeom>
        </p:spPr>
        <p:txBody>
          <a:bodyPr wrap="square">
            <a:spAutoFit/>
          </a:bodyPr>
          <a:lstStyle/>
          <a:p>
            <a:r>
              <a:rPr lang="en-US" dirty="0" smtClean="0"/>
              <a:t>The most fundamental </a:t>
            </a:r>
            <a:r>
              <a:rPr lang="en-US" dirty="0" smtClean="0"/>
              <a:t>point </a:t>
            </a:r>
            <a:r>
              <a:rPr lang="en-US" dirty="0" smtClean="0"/>
              <a:t>and really the </a:t>
            </a:r>
            <a:r>
              <a:rPr lang="en-US" dirty="0" smtClean="0"/>
              <a:t>bedrock </a:t>
            </a:r>
            <a:r>
              <a:rPr lang="en-US" dirty="0" smtClean="0"/>
              <a:t>of HA is when </a:t>
            </a:r>
            <a:r>
              <a:rPr lang="en-US" dirty="0" smtClean="0"/>
              <a:t>we </a:t>
            </a:r>
            <a:r>
              <a:rPr lang="en-US" dirty="0" smtClean="0"/>
              <a:t>move from one to two </a:t>
            </a:r>
            <a:r>
              <a:rPr lang="en-US" dirty="0" smtClean="0"/>
              <a:t>devices</a:t>
            </a:r>
            <a:r>
              <a:rPr lang="en-US" dirty="0" smtClean="0"/>
              <a:t>. </a:t>
            </a:r>
            <a:r>
              <a:rPr lang="en-US" dirty="0" smtClean="0"/>
              <a:t>  This gives us basic fail-over/redundancy.</a:t>
            </a:r>
          </a:p>
          <a:p>
            <a:endParaRPr lang="en-US" dirty="0" smtClean="0"/>
          </a:p>
          <a:p>
            <a:r>
              <a:rPr lang="en-US" i="1" dirty="0" smtClean="0">
                <a:solidFill>
                  <a:srgbClr val="FFFF00"/>
                </a:solidFill>
              </a:rPr>
              <a:t>No matter how many more devices we add we will never significantly improve redundancy.</a:t>
            </a:r>
            <a:endParaRPr lang="en-US" i="1" dirty="0" smtClean="0">
              <a:solidFill>
                <a:srgbClr val="FFFF00"/>
              </a:solidFill>
            </a:endParaRPr>
          </a:p>
          <a:p>
            <a:endParaRPr lang="en-US" i="1"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pic>
        <p:nvPicPr>
          <p:cNvPr id="7" name="Picture 4" descr="basic_rr_clustering.jpg"/>
          <p:cNvPicPr>
            <a:picLocks noGrp="1" noChangeAspect="1"/>
          </p:cNvPicPr>
          <p:nvPr>
            <p:ph idx="1"/>
          </p:nvPr>
        </p:nvPicPr>
        <p:blipFill>
          <a:blip r:embed="rId3"/>
          <a:srcRect/>
          <a:stretch>
            <a:fillRect/>
          </a:stretch>
        </p:blipFill>
        <p:spPr bwMode="auto">
          <a:xfrm>
            <a:off x="5867400" y="1752600"/>
            <a:ext cx="2524125" cy="4333875"/>
          </a:xfrm>
          <a:prstGeom prst="rect">
            <a:avLst/>
          </a:prstGeom>
          <a:noFill/>
          <a:ln w="9525">
            <a:noFill/>
            <a:miter lim="800000"/>
            <a:headEnd/>
            <a:tailEnd/>
          </a:ln>
        </p:spPr>
      </p:pic>
      <p:sp>
        <p:nvSpPr>
          <p:cNvPr id="8" name="Rectangle 7"/>
          <p:cNvSpPr/>
          <p:nvPr/>
        </p:nvSpPr>
        <p:spPr>
          <a:xfrm>
            <a:off x="533400" y="1752600"/>
            <a:ext cx="4572000" cy="3970318"/>
          </a:xfrm>
          <a:prstGeom prst="rect">
            <a:avLst/>
          </a:prstGeom>
        </p:spPr>
        <p:txBody>
          <a:bodyPr>
            <a:spAutoFit/>
          </a:bodyPr>
          <a:lstStyle/>
          <a:p>
            <a:r>
              <a:rPr lang="en-US" sz="3600" dirty="0" smtClean="0"/>
              <a:t>What is Clustering - HA?</a:t>
            </a:r>
          </a:p>
          <a:p>
            <a:endParaRPr lang="en-US" dirty="0" smtClean="0"/>
          </a:p>
          <a:p>
            <a:r>
              <a:rPr lang="en-US" dirty="0" smtClean="0"/>
              <a:t>Often we here the term </a:t>
            </a:r>
          </a:p>
          <a:p>
            <a:r>
              <a:rPr lang="en-US" dirty="0" smtClean="0"/>
              <a:t>“Load-Balancer” when</a:t>
            </a:r>
          </a:p>
          <a:p>
            <a:r>
              <a:rPr lang="en-US" dirty="0" smtClean="0"/>
              <a:t>it should be </a:t>
            </a:r>
            <a:r>
              <a:rPr lang="en-US" dirty="0" smtClean="0">
                <a:solidFill>
                  <a:srgbClr val="FFFF00"/>
                </a:solidFill>
              </a:rPr>
              <a:t>“</a:t>
            </a:r>
            <a:r>
              <a:rPr lang="en-US" i="1" dirty="0" smtClean="0">
                <a:solidFill>
                  <a:srgbClr val="FFFF00"/>
                </a:solidFill>
              </a:rPr>
              <a:t>Clustering</a:t>
            </a:r>
          </a:p>
          <a:p>
            <a:r>
              <a:rPr lang="en-US" i="1" dirty="0" smtClean="0">
                <a:solidFill>
                  <a:srgbClr val="FFFF00"/>
                </a:solidFill>
              </a:rPr>
              <a:t>Device</a:t>
            </a:r>
            <a:r>
              <a:rPr lang="en-US" dirty="0" smtClean="0">
                <a:solidFill>
                  <a:srgbClr val="FFFF00"/>
                </a:solidFill>
              </a:rPr>
              <a:t>”.</a:t>
            </a:r>
          </a:p>
          <a:p>
            <a:endParaRPr lang="en-US" dirty="0" smtClean="0"/>
          </a:p>
          <a:p>
            <a:r>
              <a:rPr lang="en-US" dirty="0" smtClean="0"/>
              <a:t>Load Balancing is a part of </a:t>
            </a:r>
          </a:p>
          <a:p>
            <a:r>
              <a:rPr lang="en-US" dirty="0" smtClean="0"/>
              <a:t>Clustering, along with fail-over.</a:t>
            </a:r>
          </a:p>
          <a:p>
            <a:r>
              <a:rPr lang="en-US" dirty="0" smtClean="0"/>
              <a:t>This diagram shows load </a:t>
            </a:r>
          </a:p>
          <a:p>
            <a:r>
              <a:rPr lang="en-US" dirty="0" smtClean="0"/>
              <a:t>balancing using “Round Robin”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pic>
        <p:nvPicPr>
          <p:cNvPr id="7" name="Picture 3" descr="non_redundant_infrastructure.jpg"/>
          <p:cNvPicPr>
            <a:picLocks noGrp="1" noChangeAspect="1"/>
          </p:cNvPicPr>
          <p:nvPr>
            <p:ph idx="1"/>
          </p:nvPr>
        </p:nvPicPr>
        <p:blipFill>
          <a:blip r:embed="rId3"/>
          <a:srcRect/>
          <a:stretch>
            <a:fillRect/>
          </a:stretch>
        </p:blipFill>
        <p:spPr bwMode="auto">
          <a:xfrm>
            <a:off x="4572000" y="2057400"/>
            <a:ext cx="3584920" cy="4525962"/>
          </a:xfrm>
          <a:prstGeom prst="rect">
            <a:avLst/>
          </a:prstGeom>
          <a:noFill/>
          <a:ln w="9525">
            <a:noFill/>
            <a:miter lim="800000"/>
            <a:headEnd/>
            <a:tailEnd/>
          </a:ln>
        </p:spPr>
      </p:pic>
      <p:sp>
        <p:nvSpPr>
          <p:cNvPr id="8" name="Rectangle 7"/>
          <p:cNvSpPr/>
          <p:nvPr/>
        </p:nvSpPr>
        <p:spPr>
          <a:xfrm>
            <a:off x="457200" y="1981200"/>
            <a:ext cx="3367781" cy="2062103"/>
          </a:xfrm>
          <a:prstGeom prst="rect">
            <a:avLst/>
          </a:prstGeom>
        </p:spPr>
        <p:txBody>
          <a:bodyPr wrap="none">
            <a:spAutoFit/>
          </a:bodyPr>
          <a:lstStyle/>
          <a:p>
            <a:r>
              <a:rPr lang="en-US" sz="3200" dirty="0" smtClean="0"/>
              <a:t>No </a:t>
            </a:r>
            <a:r>
              <a:rPr lang="en-US" sz="3200" dirty="0" smtClean="0"/>
              <a:t>Redundancy</a:t>
            </a:r>
          </a:p>
          <a:p>
            <a:endParaRPr lang="en-US" sz="3200" dirty="0" smtClean="0"/>
          </a:p>
          <a:p>
            <a:r>
              <a:rPr lang="en-US" sz="3200" i="1" dirty="0" smtClean="0">
                <a:solidFill>
                  <a:srgbClr val="FFFF00"/>
                </a:solidFill>
              </a:rPr>
              <a:t>Yes you do need </a:t>
            </a:r>
          </a:p>
          <a:p>
            <a:r>
              <a:rPr lang="en-US" sz="3200" i="1" dirty="0" smtClean="0">
                <a:solidFill>
                  <a:srgbClr val="FFFF00"/>
                </a:solidFill>
              </a:rPr>
              <a:t>Clustering!</a:t>
            </a:r>
            <a:endParaRPr lang="en-US" sz="3200" i="1" dirty="0" smtClean="0">
              <a:solidFill>
                <a:srgbClr val="FFFF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pic>
        <p:nvPicPr>
          <p:cNvPr id="7" name="Picture 4" descr="redundant_infrastructure.jpg"/>
          <p:cNvPicPr>
            <a:picLocks noGrp="1" noChangeAspect="1"/>
          </p:cNvPicPr>
          <p:nvPr>
            <p:ph idx="1"/>
          </p:nvPr>
        </p:nvPicPr>
        <p:blipFill>
          <a:blip r:embed="rId3"/>
          <a:srcRect/>
          <a:stretch>
            <a:fillRect/>
          </a:stretch>
        </p:blipFill>
        <p:spPr bwMode="auto">
          <a:xfrm>
            <a:off x="4953000" y="1752600"/>
            <a:ext cx="3620770" cy="4525962"/>
          </a:xfrm>
          <a:prstGeom prst="rect">
            <a:avLst/>
          </a:prstGeom>
          <a:noFill/>
          <a:ln w="9525">
            <a:noFill/>
            <a:miter lim="800000"/>
            <a:headEnd/>
            <a:tailEnd/>
          </a:ln>
        </p:spPr>
      </p:pic>
      <p:sp>
        <p:nvSpPr>
          <p:cNvPr id="8" name="Rectangle 7"/>
          <p:cNvSpPr/>
          <p:nvPr/>
        </p:nvSpPr>
        <p:spPr>
          <a:xfrm>
            <a:off x="304800" y="1752600"/>
            <a:ext cx="4572000" cy="4524315"/>
          </a:xfrm>
          <a:prstGeom prst="rect">
            <a:avLst/>
          </a:prstGeom>
        </p:spPr>
        <p:txBody>
          <a:bodyPr>
            <a:spAutoFit/>
          </a:bodyPr>
          <a:lstStyle/>
          <a:p>
            <a:r>
              <a:rPr lang="en-US" sz="2400" dirty="0" smtClean="0"/>
              <a:t>Typical Basic </a:t>
            </a:r>
            <a:r>
              <a:rPr lang="en-US" sz="2400" dirty="0" smtClean="0"/>
              <a:t>Redundancy</a:t>
            </a:r>
          </a:p>
          <a:p>
            <a:endParaRPr lang="en-US" sz="2400" dirty="0" smtClean="0"/>
          </a:p>
          <a:p>
            <a:r>
              <a:rPr lang="en-US" sz="2400" dirty="0" smtClean="0"/>
              <a:t>Step </a:t>
            </a:r>
            <a:r>
              <a:rPr lang="en-US" sz="2400" dirty="0" smtClean="0"/>
              <a:t>1 Web-App </a:t>
            </a:r>
            <a:r>
              <a:rPr lang="en-US" sz="2400" dirty="0" smtClean="0"/>
              <a:t>Server</a:t>
            </a:r>
          </a:p>
          <a:p>
            <a:endParaRPr lang="en-US" sz="2400" dirty="0" smtClean="0"/>
          </a:p>
          <a:p>
            <a:r>
              <a:rPr lang="en-US" sz="2400" i="1" dirty="0" smtClean="0">
                <a:solidFill>
                  <a:srgbClr val="FFFF00"/>
                </a:solidFill>
              </a:rPr>
              <a:t>This is the most typical </a:t>
            </a:r>
          </a:p>
          <a:p>
            <a:r>
              <a:rPr lang="en-US" sz="2400" i="1" dirty="0" smtClean="0">
                <a:solidFill>
                  <a:srgbClr val="FFFF00"/>
                </a:solidFill>
              </a:rPr>
              <a:t>i</a:t>
            </a:r>
            <a:r>
              <a:rPr lang="en-US" sz="2400" i="1" dirty="0" smtClean="0">
                <a:solidFill>
                  <a:srgbClr val="FFFF00"/>
                </a:solidFill>
              </a:rPr>
              <a:t>mplementation of clustering I see.  </a:t>
            </a:r>
          </a:p>
          <a:p>
            <a:endParaRPr lang="en-US" sz="2400" i="1" dirty="0" smtClean="0">
              <a:solidFill>
                <a:srgbClr val="FFFF00"/>
              </a:solidFill>
            </a:endParaRPr>
          </a:p>
          <a:p>
            <a:r>
              <a:rPr lang="en-US" sz="2400" i="1" dirty="0" smtClean="0">
                <a:solidFill>
                  <a:srgbClr val="FFFF00"/>
                </a:solidFill>
              </a:rPr>
              <a:t>It is significantly more </a:t>
            </a:r>
          </a:p>
          <a:p>
            <a:r>
              <a:rPr lang="en-US" sz="2400" i="1" dirty="0" smtClean="0">
                <a:solidFill>
                  <a:srgbClr val="FFFF00"/>
                </a:solidFill>
              </a:rPr>
              <a:t>d</a:t>
            </a:r>
            <a:r>
              <a:rPr lang="en-US" sz="2400" i="1" dirty="0" smtClean="0">
                <a:solidFill>
                  <a:srgbClr val="FFFF00"/>
                </a:solidFill>
              </a:rPr>
              <a:t>ifficult to restore a failed </a:t>
            </a:r>
          </a:p>
          <a:p>
            <a:r>
              <a:rPr lang="en-US" sz="2400" i="1" dirty="0" smtClean="0">
                <a:solidFill>
                  <a:srgbClr val="FFFF00"/>
                </a:solidFill>
              </a:rPr>
              <a:t>d</a:t>
            </a:r>
            <a:r>
              <a:rPr lang="en-US" sz="2400" i="1" dirty="0" smtClean="0">
                <a:solidFill>
                  <a:srgbClr val="FFFF00"/>
                </a:solidFill>
              </a:rPr>
              <a:t>atabase server than to restore</a:t>
            </a:r>
          </a:p>
          <a:p>
            <a:r>
              <a:rPr lang="en-US" sz="2400" i="1" dirty="0" smtClean="0">
                <a:solidFill>
                  <a:srgbClr val="FFFF00"/>
                </a:solidFill>
              </a:rPr>
              <a:t>a web-CF server.</a:t>
            </a:r>
            <a:endParaRPr lang="en-US" sz="2400" i="1" dirty="0" smtClean="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Clustering </a:t>
            </a:r>
            <a:endParaRPr lang="en-US" sz="4000" dirty="0"/>
          </a:p>
        </p:txBody>
      </p:sp>
      <p:pic>
        <p:nvPicPr>
          <p:cNvPr id="5" name="Picture 4" descr="cfwhisperer_full_small.jpg"/>
          <p:cNvPicPr>
            <a:picLocks noChangeAspect="1"/>
          </p:cNvPicPr>
          <p:nvPr/>
        </p:nvPicPr>
        <p:blipFill>
          <a:blip r:embed="rId2"/>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1800" dirty="0" smtClean="0"/>
          </a:p>
          <a:p>
            <a:r>
              <a:rPr lang="en-US" sz="2000" dirty="0" smtClean="0"/>
              <a:t>Consider Clustering from Day One.</a:t>
            </a:r>
          </a:p>
          <a:p>
            <a:r>
              <a:rPr lang="en-US" sz="1800" dirty="0" smtClean="0"/>
              <a:t>Here are some important things we need to think about as we bring clustering into the picture.</a:t>
            </a:r>
          </a:p>
          <a:p>
            <a:endParaRPr lang="en-US" sz="1800" dirty="0" smtClean="0"/>
          </a:p>
          <a:p>
            <a:pPr>
              <a:buFontTx/>
              <a:buChar char="•"/>
            </a:pPr>
            <a:r>
              <a:rPr lang="en-US" sz="2000" dirty="0" smtClean="0"/>
              <a:t>Synchronizing copies of code.</a:t>
            </a:r>
          </a:p>
          <a:p>
            <a:endParaRPr lang="en-US" sz="2000" dirty="0" smtClean="0"/>
          </a:p>
          <a:p>
            <a:pPr>
              <a:buFontTx/>
              <a:buChar char="•"/>
            </a:pPr>
            <a:r>
              <a:rPr lang="en-US" sz="2000" dirty="0" smtClean="0"/>
              <a:t>Session Variables – Client Variables</a:t>
            </a:r>
            <a:r>
              <a:rPr lang="en-US" sz="2000" dirty="0" smtClean="0"/>
              <a:t>?</a:t>
            </a:r>
          </a:p>
          <a:p>
            <a:pPr>
              <a:buFontTx/>
              <a:buChar char="•"/>
            </a:pPr>
            <a:endParaRPr lang="en-US" sz="2000" dirty="0" smtClean="0"/>
          </a:p>
          <a:p>
            <a:pPr>
              <a:buFontTx/>
              <a:buChar char="•"/>
            </a:pPr>
            <a:r>
              <a:rPr lang="en-US" sz="2000" dirty="0" smtClean="0"/>
              <a:t>Application Variables – Request Scope?</a:t>
            </a:r>
          </a:p>
          <a:p>
            <a:pPr>
              <a:buFontTx/>
              <a:buChar char="•"/>
            </a:pPr>
            <a:endParaRPr lang="en-US" sz="2000" dirty="0" smtClean="0"/>
          </a:p>
          <a:p>
            <a:pPr>
              <a:buFontTx/>
              <a:buChar char="•"/>
            </a:pPr>
            <a:r>
              <a:rPr lang="en-US" sz="2000" dirty="0" smtClean="0"/>
              <a:t>Hard coded localization – directory paths, IP Addresses</a:t>
            </a:r>
            <a:endParaRPr lang="en-US" sz="2000" dirty="0" smtClean="0"/>
          </a:p>
          <a:p>
            <a:endParaRPr lang="en-US" sz="2000" dirty="0" smtClean="0"/>
          </a:p>
          <a:p>
            <a:pPr>
              <a:buFontTx/>
              <a:buChar char="•"/>
            </a:pPr>
            <a:r>
              <a:rPr lang="en-US" sz="2000" dirty="0" smtClean="0"/>
              <a:t>Third Party Devices – Databases etc.</a:t>
            </a:r>
          </a:p>
          <a:p>
            <a:endParaRPr lang="en-US" sz="2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717</TotalTime>
  <Words>628</Words>
  <Application>Microsoft Office PowerPoint</Application>
  <PresentationFormat>On-screen Show (4:3)</PresentationFormat>
  <Paragraphs>123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Foundry</vt:lpstr>
      <vt:lpstr>Clustering Myths and Legends</vt:lpstr>
      <vt:lpstr>Clustering</vt:lpstr>
      <vt:lpstr>Clustering</vt:lpstr>
      <vt:lpstr>Clustering</vt:lpstr>
      <vt:lpstr>Clustering</vt:lpstr>
      <vt:lpstr>Clustering</vt:lpstr>
      <vt:lpstr>Clustering</vt:lpstr>
      <vt:lpstr>Clustering</vt:lpstr>
      <vt:lpstr>Clustering </vt:lpstr>
      <vt:lpstr>Clustering – Step 3</vt:lpstr>
      <vt:lpstr>Clustering</vt:lpstr>
      <vt:lpstr>Clustering</vt:lpstr>
      <vt:lpstr>Clustering</vt:lpstr>
      <vt:lpstr>Clustering</vt:lpstr>
      <vt:lpstr>Clustering</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cfwhisperer</dc:creator>
  <cp:lastModifiedBy>cfwhisperer</cp:lastModifiedBy>
  <cp:revision>156</cp:revision>
  <dcterms:created xsi:type="dcterms:W3CDTF">2009-05-12T15:46:54Z</dcterms:created>
  <dcterms:modified xsi:type="dcterms:W3CDTF">2009-08-12T19:05:53Z</dcterms:modified>
</cp:coreProperties>
</file>