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80" r:id="rId3"/>
    <p:sldId id="282" r:id="rId4"/>
    <p:sldId id="283" r:id="rId5"/>
    <p:sldId id="284" r:id="rId6"/>
    <p:sldId id="285" r:id="rId7"/>
    <p:sldId id="258" r:id="rId8"/>
    <p:sldId id="257" r:id="rId9"/>
    <p:sldId id="259" r:id="rId10"/>
    <p:sldId id="260" r:id="rId11"/>
    <p:sldId id="306" r:id="rId12"/>
    <p:sldId id="294" r:id="rId13"/>
    <p:sldId id="292" r:id="rId14"/>
    <p:sldId id="307" r:id="rId15"/>
    <p:sldId id="304" r:id="rId16"/>
    <p:sldId id="263" r:id="rId17"/>
    <p:sldId id="264" r:id="rId18"/>
    <p:sldId id="298" r:id="rId19"/>
    <p:sldId id="299" r:id="rId20"/>
    <p:sldId id="311" r:id="rId21"/>
    <p:sldId id="265" r:id="rId22"/>
    <p:sldId id="266" r:id="rId23"/>
    <p:sldId id="295" r:id="rId24"/>
    <p:sldId id="305" r:id="rId25"/>
    <p:sldId id="270" r:id="rId26"/>
    <p:sldId id="303" r:id="rId27"/>
    <p:sldId id="318" r:id="rId28"/>
    <p:sldId id="315" r:id="rId29"/>
    <p:sldId id="316" r:id="rId30"/>
    <p:sldId id="302" r:id="rId31"/>
    <p:sldId id="312" r:id="rId32"/>
    <p:sldId id="313" r:id="rId33"/>
    <p:sldId id="314" r:id="rId34"/>
    <p:sldId id="308" r:id="rId35"/>
    <p:sldId id="300" r:id="rId36"/>
    <p:sldId id="309" r:id="rId37"/>
    <p:sldId id="301" r:id="rId38"/>
    <p:sldId id="317" r:id="rId39"/>
    <p:sldId id="273" r:id="rId40"/>
    <p:sldId id="274" r:id="rId41"/>
    <p:sldId id="276" r:id="rId42"/>
    <p:sldId id="277" r:id="rId43"/>
    <p:sldId id="310" r:id="rId44"/>
    <p:sldId id="278" r:id="rId45"/>
    <p:sldId id="296" r:id="rId46"/>
    <p:sldId id="297" r:id="rId47"/>
    <p:sldId id="279" r:id="rId48"/>
    <p:sldId id="286" r:id="rId49"/>
    <p:sldId id="287" r:id="rId50"/>
    <p:sldId id="288" r:id="rId51"/>
    <p:sldId id="289" r:id="rId52"/>
    <p:sldId id="290" r:id="rId53"/>
    <p:sldId id="291"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92F"/>
    <a:srgbClr val="341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667" autoAdjust="0"/>
  </p:normalViewPr>
  <p:slideViewPr>
    <p:cSldViewPr>
      <p:cViewPr varScale="1">
        <p:scale>
          <a:sx n="54" d="100"/>
          <a:sy n="54" d="100"/>
        </p:scale>
        <p:origin x="-96"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8CB5-63BD-45C8-A9D4-5709BD11447F}" type="datetimeFigureOut">
              <a:rPr lang="en-US" smtClean="0"/>
              <a:pPr/>
              <a:t>8/14/2009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905EF-9BD7-4070-809C-2EED7CB190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eveloper.yahoo.com/yui/compresso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refresh-sf.com/yui"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everyone. Today I’m going to talk about keeping front end dependencies under control. I’m going to aim to cover the basics as well as some more advanced techniques, and give you a good overview of the options available for making your front-end development run more smoothly. </a:t>
            </a:r>
          </a:p>
          <a:p>
            <a:endParaRPr lang="en-US" baseline="0" dirty="0" smtClean="0"/>
          </a:p>
          <a:p>
            <a:r>
              <a:rPr lang="en-US" baseline="0" dirty="0" smtClean="0"/>
              <a:t>Now I’ve noticed that a lot of presenters like to kick off their presentations talking about themselves and their experience. I’m going to put a little twist on that, I’m going to talk about my dog.</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simple – plan ahead.</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think we can all generally</a:t>
            </a:r>
            <a:r>
              <a:rPr lang="en-US" sz="1200" kern="1200" baseline="0" dirty="0" smtClean="0">
                <a:solidFill>
                  <a:schemeClr val="tx1"/>
                </a:solidFill>
                <a:latin typeface="+mn-lt"/>
                <a:ea typeface="+mn-ea"/>
                <a:cs typeface="+mn-cs"/>
              </a:rPr>
              <a:t> agree that it makes sense to start with a preexisting library. Stand on the shoulders of the giants.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how do you choose? How do you find the library</a:t>
            </a:r>
            <a:r>
              <a:rPr lang="en-US" sz="1200" kern="1200" baseline="0" dirty="0" smtClean="0">
                <a:solidFill>
                  <a:schemeClr val="tx1"/>
                </a:solidFill>
                <a:latin typeface="+mn-lt"/>
                <a:ea typeface="+mn-ea"/>
                <a:cs typeface="+mn-cs"/>
              </a:rPr>
              <a:t> that will handle *most* of what you need, and last longer than the current version? Here are some things to evaluate:</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where does your project fall on the website-to-application continuum?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Libraries tend to have their specialties.</a:t>
            </a:r>
            <a:r>
              <a:rPr lang="en-US" sz="1200" kern="1200" baseline="0" dirty="0" smtClean="0">
                <a:solidFill>
                  <a:schemeClr val="tx1"/>
                </a:solidFill>
                <a:latin typeface="+mn-lt"/>
                <a:ea typeface="+mn-ea"/>
                <a:cs typeface="+mn-cs"/>
              </a:rPr>
              <a:t> Effects, DOM querying and manipulation, AJAX/data, UI controls – or some combination of them. What parts and pieces are most important in your project?</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use a framework that matches and fits your style of development</a:t>
            </a:r>
          </a:p>
          <a:p>
            <a:pPr lvl="0">
              <a:buFont typeface="Arial" pitchFamily="34" charset="0"/>
              <a:buChar char="•"/>
            </a:pPr>
            <a:r>
              <a:rPr lang="en-US" sz="1200" kern="1200" dirty="0" smtClean="0">
                <a:solidFill>
                  <a:schemeClr val="tx1"/>
                </a:solidFill>
                <a:latin typeface="+mn-lt"/>
                <a:ea typeface="+mn-ea"/>
                <a:cs typeface="+mn-cs"/>
              </a:rPr>
              <a:t>find a library that has all the parts you need, or at least complements what you have</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When you decide on a library, </a:t>
            </a:r>
          </a:p>
          <a:p>
            <a:pPr lvl="2"/>
            <a:r>
              <a:rPr lang="en-US" sz="1200" kern="1200" dirty="0" smtClean="0">
                <a:solidFill>
                  <a:schemeClr val="tx1"/>
                </a:solidFill>
                <a:latin typeface="+mn-lt"/>
                <a:ea typeface="+mn-ea"/>
                <a:cs typeface="+mn-cs"/>
              </a:rPr>
              <a:t>keep all your scripts in one place, a central script directory /</a:t>
            </a:r>
            <a:r>
              <a:rPr lang="en-US" sz="1200" kern="1200" dirty="0" err="1" smtClean="0">
                <a:solidFill>
                  <a:schemeClr val="tx1"/>
                </a:solidFill>
                <a:latin typeface="+mn-lt"/>
                <a:ea typeface="+mn-ea"/>
                <a:cs typeface="+mn-cs"/>
              </a:rPr>
              <a:t>js</a:t>
            </a:r>
            <a:r>
              <a:rPr lang="en-US" sz="1200" kern="1200" dirty="0" smtClean="0">
                <a:solidFill>
                  <a:schemeClr val="tx1"/>
                </a:solidFill>
                <a:latin typeface="+mn-lt"/>
                <a:ea typeface="+mn-ea"/>
                <a:cs typeface="+mn-cs"/>
              </a:rPr>
              <a:t>/ - this makes it easy to figure out what libraries you have available across a team, without installing one-off scripts all over your server.</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If you’re working with a lot of your own scripts, package them</a:t>
            </a:r>
            <a:r>
              <a:rPr lang="en-US" sz="1200" kern="1200" baseline="0" dirty="0" smtClean="0">
                <a:solidFill>
                  <a:schemeClr val="tx1"/>
                </a:solidFill>
                <a:latin typeface="+mn-lt"/>
                <a:ea typeface="+mn-ea"/>
                <a:cs typeface="+mn-cs"/>
              </a:rPr>
              <a:t> into libraries by feature so there are logical places to put new code, and it’s easy to find old code. For instance, you might create your own libraries for validation, or common display manipulation like showing and hiding elements.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Sometimes</a:t>
            </a:r>
            <a:r>
              <a:rPr lang="en-US" sz="1200" kern="1200" baseline="0" dirty="0" smtClean="0">
                <a:solidFill>
                  <a:schemeClr val="tx1"/>
                </a:solidFill>
                <a:latin typeface="+mn-lt"/>
                <a:ea typeface="+mn-ea"/>
                <a:cs typeface="+mn-cs"/>
              </a:rPr>
              <a:t> one library isn’t enough, or other technology you’re using is influencing your choices. A couple years ago, it was necessary to use multiple libraries to get all the features you need. Today, many libraries have added features and matured to the point that most provide a pretty wide range of features. Thus, the best pairings tend to be the multiple solutions from the same vendors, or pairs that are made to work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Are you using</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cf</a:t>
            </a:r>
            <a:r>
              <a:rPr lang="en-US" sz="1200" kern="1200" dirty="0" smtClean="0">
                <a:solidFill>
                  <a:schemeClr val="tx1"/>
                </a:solidFill>
                <a:latin typeface="+mn-lt"/>
                <a:ea typeface="+mn-ea"/>
                <a:cs typeface="+mn-cs"/>
              </a:rPr>
              <a:t>? try EXT.</a:t>
            </a:r>
            <a:r>
              <a:rPr lang="en-US" sz="1200" kern="1200" baseline="0" dirty="0" smtClean="0">
                <a:solidFill>
                  <a:schemeClr val="tx1"/>
                </a:solidFill>
                <a:latin typeface="+mn-lt"/>
                <a:ea typeface="+mn-ea"/>
                <a:cs typeface="+mn-cs"/>
              </a:rPr>
              <a:t> CF makes it so easy to use EXT – there’s no configuration or installation, and there are CF tags for all the UI controls. EXT also covers a really broad range of features. If you’re using CF8 which came with EXT 1.1, and you haven’t liked it – I understand. But I’d encourage you to take a look at EXT 3 which will be included with CF9. It’s come a really long way and it now provides great UI controls, and DOM query features. Nothing is easier to use with CF.</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good CF pairing is CFAJAX and Spry. CF has a tag to easily convert data</a:t>
            </a:r>
            <a:r>
              <a:rPr lang="en-US" sz="1200" kern="1200" baseline="0" dirty="0" smtClean="0">
                <a:solidFill>
                  <a:schemeClr val="tx1"/>
                </a:solidFill>
                <a:latin typeface="+mn-lt"/>
                <a:ea typeface="+mn-ea"/>
                <a:cs typeface="+mn-cs"/>
              </a:rPr>
              <a:t> sets to spry data - </a:t>
            </a:r>
            <a:r>
              <a:rPr lang="en-US" sz="1200" kern="1200" dirty="0" smtClean="0">
                <a:solidFill>
                  <a:schemeClr val="tx1"/>
                </a:solidFill>
                <a:latin typeface="+mn-lt"/>
                <a:ea typeface="+mn-ea"/>
                <a:cs typeface="+mn-cs"/>
              </a:rPr>
              <a:t>&lt;</a:t>
            </a:r>
            <a:r>
              <a:rPr lang="en-US" sz="1200" kern="1200" dirty="0" err="1" smtClean="0">
                <a:solidFill>
                  <a:schemeClr val="tx1"/>
                </a:solidFill>
                <a:latin typeface="+mn-lt"/>
                <a:ea typeface="+mn-ea"/>
                <a:cs typeface="+mn-cs"/>
              </a:rPr>
              <a:t>cfsprydataset</a:t>
            </a:r>
            <a:r>
              <a:rPr lang="en-US" sz="1200" kern="1200" dirty="0" smtClean="0">
                <a:solidFill>
                  <a:schemeClr val="tx1"/>
                </a:solidFill>
                <a:latin typeface="+mn-lt"/>
                <a:ea typeface="+mn-ea"/>
                <a:cs typeface="+mn-cs"/>
              </a:rPr>
              <a:t>&gt;.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Spry’s</a:t>
            </a:r>
            <a:r>
              <a:rPr lang="en-US" sz="1200" kern="1200" baseline="0" dirty="0" smtClean="0">
                <a:solidFill>
                  <a:schemeClr val="tx1"/>
                </a:solidFill>
                <a:latin typeface="+mn-lt"/>
                <a:ea typeface="+mn-ea"/>
                <a:cs typeface="+mn-cs"/>
              </a:rPr>
              <a:t> effects and widgets are simple and easy to work with.</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Everybody</a:t>
            </a:r>
            <a:r>
              <a:rPr lang="en-US" sz="1200" kern="1200" baseline="0" dirty="0" smtClean="0">
                <a:solidFill>
                  <a:schemeClr val="tx1"/>
                </a:solidFill>
                <a:latin typeface="+mn-lt"/>
                <a:ea typeface="+mn-ea"/>
                <a:cs typeface="+mn-cs"/>
              </a:rPr>
              <a:t> loves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It’s so easy to understand, so lightweight and well supported. Between </a:t>
            </a:r>
            <a:r>
              <a:rPr lang="en-US" sz="1200" kern="1200" dirty="0" err="1" smtClean="0">
                <a:solidFill>
                  <a:schemeClr val="tx1"/>
                </a:solidFill>
                <a:latin typeface="+mn-lt"/>
                <a:ea typeface="+mn-ea"/>
                <a:cs typeface="+mn-cs"/>
              </a:rPr>
              <a:t>jQuery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jQuery</a:t>
            </a:r>
            <a:r>
              <a:rPr lang="en-US" sz="1200" kern="1200" dirty="0" smtClean="0">
                <a:solidFill>
                  <a:schemeClr val="tx1"/>
                </a:solidFill>
                <a:latin typeface="+mn-lt"/>
                <a:ea typeface="+mn-ea"/>
                <a:cs typeface="+mn-cs"/>
              </a:rPr>
              <a:t> UI, most of your library</a:t>
            </a:r>
            <a:r>
              <a:rPr lang="en-US" sz="1200" kern="1200" baseline="0" dirty="0" smtClean="0">
                <a:solidFill>
                  <a:schemeClr val="tx1"/>
                </a:solidFill>
                <a:latin typeface="+mn-lt"/>
                <a:ea typeface="+mn-ea"/>
                <a:cs typeface="+mn-cs"/>
              </a:rPr>
              <a:t> needs will be covered. Some of the more advanced UI libraries are more mature than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UI, but </a:t>
            </a:r>
            <a:r>
              <a:rPr lang="en-US" sz="1200" kern="1200" baseline="0" dirty="0" err="1" smtClean="0">
                <a:solidFill>
                  <a:schemeClr val="tx1"/>
                </a:solidFill>
                <a:latin typeface="+mn-lt"/>
                <a:ea typeface="+mn-ea"/>
                <a:cs typeface="+mn-cs"/>
              </a:rPr>
              <a:t>jQUI</a:t>
            </a:r>
            <a:r>
              <a:rPr lang="en-US" sz="1200" kern="1200" baseline="0" dirty="0" smtClean="0">
                <a:solidFill>
                  <a:schemeClr val="tx1"/>
                </a:solidFill>
                <a:latin typeface="+mn-lt"/>
                <a:ea typeface="+mn-ea"/>
                <a:cs typeface="+mn-cs"/>
              </a:rPr>
              <a:t> does have a great </a:t>
            </a:r>
            <a:r>
              <a:rPr lang="en-US" sz="1200" kern="1200" baseline="0" dirty="0" err="1" smtClean="0">
                <a:solidFill>
                  <a:schemeClr val="tx1"/>
                </a:solidFill>
                <a:latin typeface="+mn-lt"/>
                <a:ea typeface="+mn-ea"/>
                <a:cs typeface="+mn-cs"/>
              </a:rPr>
              <a:t>themeroller</a:t>
            </a:r>
            <a:r>
              <a:rPr lang="en-US" sz="1200" kern="1200" baseline="0" dirty="0" smtClean="0">
                <a:solidFill>
                  <a:schemeClr val="tx1"/>
                </a:solidFill>
                <a:latin typeface="+mn-lt"/>
                <a:ea typeface="+mn-ea"/>
                <a:cs typeface="+mn-cs"/>
              </a:rPr>
              <a:t> which makes it drop-dead simple to match your UI controls to your application.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plays well with *most* other libraries, but don’t assume that because you need DOM manipulation that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is the only way. Most other libraries now have mature DOM components that do the same thing as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just as easily.</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YUI is end-to-end – they have a comprehensive</a:t>
            </a:r>
            <a:r>
              <a:rPr lang="en-US" sz="1200" kern="1200" baseline="0" dirty="0" smtClean="0">
                <a:solidFill>
                  <a:schemeClr val="tx1"/>
                </a:solidFill>
                <a:latin typeface="+mn-lt"/>
                <a:ea typeface="+mn-ea"/>
                <a:cs typeface="+mn-cs"/>
              </a:rPr>
              <a:t> list of controls and utilities so it’s a very complete solution. Being Yahoo, the creators of </a:t>
            </a:r>
            <a:r>
              <a:rPr lang="en-US" sz="1200" kern="1200" baseline="0" dirty="0" err="1" smtClean="0">
                <a:solidFill>
                  <a:schemeClr val="tx1"/>
                </a:solidFill>
                <a:latin typeface="+mn-lt"/>
                <a:ea typeface="+mn-ea"/>
                <a:cs typeface="+mn-cs"/>
              </a:rPr>
              <a:t>Yslow</a:t>
            </a:r>
            <a:r>
              <a:rPr lang="en-US" sz="1200" kern="1200" baseline="0" dirty="0" smtClean="0">
                <a:solidFill>
                  <a:schemeClr val="tx1"/>
                </a:solidFill>
                <a:latin typeface="+mn-lt"/>
                <a:ea typeface="+mn-ea"/>
                <a:cs typeface="+mn-cs"/>
              </a:rPr>
              <a:t> and the first to crusade for front-end best performance, they also support all the best practices in this talk very well.</a:t>
            </a:r>
            <a:endParaRPr lang="en-US" sz="1200" kern="1200" dirty="0" smtClean="0">
              <a:solidFill>
                <a:schemeClr val="tx1"/>
              </a:solidFill>
              <a:latin typeface="+mn-lt"/>
              <a:ea typeface="+mn-ea"/>
              <a:cs typeface="+mn-cs"/>
            </a:endParaRPr>
          </a:p>
          <a:p>
            <a:endParaRPr lang="en-US" dirty="0" smtClean="0"/>
          </a:p>
          <a:p>
            <a:r>
              <a:rPr lang="en-US" dirty="0" smtClean="0"/>
              <a:t>Then there</a:t>
            </a:r>
            <a:r>
              <a:rPr lang="en-US" baseline="0" dirty="0" smtClean="0"/>
              <a:t> are some of the more old-school (and by old school, I mean a couple years) libraries that are still solid choices that work well together – Prototype as the core library and </a:t>
            </a:r>
            <a:r>
              <a:rPr lang="en-US" baseline="0" dirty="0" err="1" smtClean="0"/>
              <a:t>scriptaculous</a:t>
            </a:r>
            <a:r>
              <a:rPr lang="en-US" baseline="0" dirty="0" smtClean="0"/>
              <a:t> for effects.</a:t>
            </a:r>
          </a:p>
          <a:p>
            <a:endParaRPr lang="en-US" baseline="0" dirty="0" smtClean="0"/>
          </a:p>
          <a:p>
            <a:r>
              <a:rPr lang="en-US" baseline="0" dirty="0" smtClean="0"/>
              <a:t>I’m not going to attempt to provide a compatibility matrix here, you should find out about any compatibility issues as you consider multiple libraries.</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can’t say it enough. Externalize your scripts!! It forces you</a:t>
            </a:r>
            <a:r>
              <a:rPr lang="en-US" sz="1200" kern="1200" baseline="0" dirty="0" smtClean="0">
                <a:solidFill>
                  <a:schemeClr val="tx1"/>
                </a:solidFill>
                <a:latin typeface="+mn-lt"/>
                <a:ea typeface="+mn-ea"/>
                <a:cs typeface="+mn-cs"/>
              </a:rPr>
              <a:t> to write code that is more modular and reusable, forces you to think longer term about how you construct scripts, and it enables those scripts to be cached. If you’re writing more than a few lines of JavaScript that is page-specific, it’s still worth externalizing it. However, if you get into the habit of writing external scripts, you’ll probably find you write them a lot less and import them a lot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So let’s talk about some best practices for loading external scripts.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scripts have the potential</a:t>
            </a:r>
            <a:r>
              <a:rPr lang="en-US" sz="1200" kern="1200" baseline="0" dirty="0" smtClean="0">
                <a:solidFill>
                  <a:schemeClr val="tx1"/>
                </a:solidFill>
                <a:latin typeface="+mn-lt"/>
                <a:ea typeface="+mn-ea"/>
                <a:cs typeface="+mn-cs"/>
              </a:rPr>
              <a:t> to load their own content or manipulate existing content, nothing else can download or render while a script does. IE is also known to simply refuse to load pages with scripts in the body if they attempt to modify the DOM or use a </a:t>
            </a:r>
            <a:r>
              <a:rPr lang="en-US" sz="1200" kern="1200" baseline="0" dirty="0" err="1" smtClean="0">
                <a:solidFill>
                  <a:schemeClr val="tx1"/>
                </a:solidFill>
                <a:latin typeface="+mn-lt"/>
                <a:ea typeface="+mn-ea"/>
                <a:cs typeface="+mn-cs"/>
              </a:rPr>
              <a:t>document.write</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 it’s best to put scripts at the bottom  of the body element, right before the</a:t>
            </a:r>
            <a:r>
              <a:rPr lang="en-US" sz="1200" kern="1200" baseline="0" dirty="0" smtClean="0">
                <a:solidFill>
                  <a:schemeClr val="tx1"/>
                </a:solidFill>
                <a:latin typeface="+mn-lt"/>
                <a:ea typeface="+mn-ea"/>
                <a:cs typeface="+mn-cs"/>
              </a:rPr>
              <a:t> closing bottom tag. Simply moving a script from the middle to the bottom can substantially improve loading performance.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B905EF-9BD7-4070-809C-2EED7CB1907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 only should you load scripts in</a:t>
            </a:r>
            <a:r>
              <a:rPr lang="en-US" sz="1200" kern="1200" baseline="0" dirty="0" smtClean="0">
                <a:solidFill>
                  <a:schemeClr val="tx1"/>
                </a:solidFill>
                <a:latin typeface="+mn-lt"/>
                <a:ea typeface="+mn-ea"/>
                <a:cs typeface="+mn-cs"/>
              </a:rPr>
              <a:t> the right place, you should </a:t>
            </a:r>
            <a:r>
              <a:rPr lang="en-US" sz="1200" kern="1200" dirty="0" smtClean="0">
                <a:solidFill>
                  <a:schemeClr val="tx1"/>
                </a:solidFill>
                <a:latin typeface="+mn-lt"/>
                <a:ea typeface="+mn-ea"/>
                <a:cs typeface="+mn-cs"/>
              </a:rPr>
              <a:t>load</a:t>
            </a:r>
            <a:r>
              <a:rPr lang="en-US" sz="1200" kern="1200" baseline="0" dirty="0" smtClean="0">
                <a:solidFill>
                  <a:schemeClr val="tx1"/>
                </a:solidFill>
                <a:latin typeface="+mn-lt"/>
                <a:ea typeface="+mn-ea"/>
                <a:cs typeface="+mn-cs"/>
              </a:rPr>
              <a:t> elements ONCE, and only when you NEED them. This sounds obvious but it can get tricky when you’re working with pages involving many views files – as is often the case with frameworks, or you’re trying to create small, self-contained bits of code – how can you ensure that the script that’s required for that file is available, while not loading it again?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Sometimes you only need certain elements or scripts, and not the whole package.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how can you make sure that you only load what you need, when you need it…while only loading it once?</a:t>
            </a:r>
            <a:endParaRPr lang="en-US" dirty="0" smtClean="0"/>
          </a:p>
          <a:p>
            <a:pPr>
              <a:buFont typeface="Arial" pitchFamily="34" charset="0"/>
              <a:buChar char="•"/>
            </a:pPr>
            <a:endParaRPr lang="en-US" dirty="0" smtClean="0"/>
          </a:p>
          <a:p>
            <a:pPr>
              <a:buFont typeface="Arial" pitchFamily="34" charset="0"/>
              <a:buChar char="•"/>
            </a:pPr>
            <a:r>
              <a:rPr lang="en-US" dirty="0" smtClean="0"/>
              <a:t>One</a:t>
            </a:r>
            <a:r>
              <a:rPr lang="en-US" baseline="0" dirty="0" smtClean="0"/>
              <a:t> technique is to manage it on the client side. This example by </a:t>
            </a:r>
            <a:r>
              <a:rPr lang="en-US" dirty="0" smtClean="0"/>
              <a:t>Christian </a:t>
            </a:r>
            <a:r>
              <a:rPr lang="en-US" dirty="0" err="1" smtClean="0"/>
              <a:t>Heilmann</a:t>
            </a:r>
            <a:r>
              <a:rPr lang="en-US" dirty="0" smtClean="0"/>
              <a:t> does</a:t>
            </a:r>
            <a:r>
              <a:rPr lang="en-US" baseline="0" dirty="0" smtClean="0"/>
              <a:t> just that. What it essentially does is keep track of what’s loaded with JavaScript, so you always have a variable available to check and determine if a script is loaded or not.</a:t>
            </a:r>
            <a:endParaRPr lang="en-US" dirty="0" smtClean="0"/>
          </a:p>
          <a:p>
            <a:pPr>
              <a:buFont typeface="Arial" pitchFamily="34" charset="0"/>
              <a:buChar char="•"/>
            </a:pPr>
            <a:r>
              <a:rPr lang="en-US" dirty="0" smtClean="0"/>
              <a:t>Here’s how it works</a:t>
            </a:r>
          </a:p>
          <a:p>
            <a:pPr lvl="1">
              <a:buFont typeface="Arial" pitchFamily="34" charset="0"/>
              <a:buChar char="•"/>
            </a:pPr>
            <a:r>
              <a:rPr lang="en-US" dirty="0" smtClean="0"/>
              <a:t>Define</a:t>
            </a:r>
            <a:r>
              <a:rPr lang="en-US" baseline="0" dirty="0" smtClean="0"/>
              <a:t> an object for the entire app (a good practice)</a:t>
            </a:r>
          </a:p>
          <a:p>
            <a:pPr lvl="1">
              <a:buFont typeface="Arial" pitchFamily="34" charset="0"/>
              <a:buChar char="•"/>
            </a:pPr>
            <a:r>
              <a:rPr lang="en-US" baseline="0" dirty="0" smtClean="0"/>
              <a:t>Define objects for each script you might use, then assign properties for the URL of the script, and a flag to tell if it’s loaded or not</a:t>
            </a:r>
          </a:p>
          <a:p>
            <a:pPr lvl="1">
              <a:buFont typeface="Arial" pitchFamily="34" charset="0"/>
              <a:buChar char="•"/>
            </a:pPr>
            <a:r>
              <a:rPr lang="en-US" baseline="0" dirty="0" smtClean="0"/>
              <a:t>Define a function that adds any of the defined components, first checking to see if it’s loaded already, and if not, adding it to the script stack</a:t>
            </a:r>
          </a:p>
          <a:p>
            <a:pPr lvl="0">
              <a:buFont typeface="Arial" pitchFamily="34" charset="0"/>
              <a:buChar char="•"/>
            </a:pPr>
            <a:r>
              <a:rPr lang="en-US" baseline="0" dirty="0" smtClean="0"/>
              <a:t>To use it, on the page where you need a script, you’d simple call the </a:t>
            </a:r>
            <a:r>
              <a:rPr lang="en-US" baseline="0" dirty="0" err="1" smtClean="0"/>
              <a:t>addComponent</a:t>
            </a:r>
            <a:r>
              <a:rPr lang="en-US" baseline="0" dirty="0" smtClean="0"/>
              <a:t>() function for the script you need, and the rest is taken care of for you</a:t>
            </a:r>
          </a:p>
          <a:p>
            <a:pPr lvl="0">
              <a:buFont typeface="Arial" pitchFamily="34" charset="0"/>
              <a:buChar char="•"/>
            </a:pPr>
            <a:endParaRPr lang="en-US" baseline="0" dirty="0" smtClean="0"/>
          </a:p>
          <a:p>
            <a:pPr lvl="0">
              <a:buFont typeface="Arial" pitchFamily="34" charset="0"/>
              <a:buChar char="•"/>
            </a:pPr>
            <a:r>
              <a:rPr lang="en-US" baseline="0" dirty="0" smtClean="0"/>
              <a:t>You can either use this example, or roll your own that has any additional features you need </a:t>
            </a:r>
          </a:p>
        </p:txBody>
      </p:sp>
      <p:sp>
        <p:nvSpPr>
          <p:cNvPr id="4" name="Slide Number Placeholder 3"/>
          <p:cNvSpPr>
            <a:spLocks noGrp="1"/>
          </p:cNvSpPr>
          <p:nvPr>
            <p:ph type="sldNum" sz="quarter" idx="10"/>
          </p:nvPr>
        </p:nvSpPr>
        <p:spPr/>
        <p:txBody>
          <a:bodyPr/>
          <a:lstStyle/>
          <a:p>
            <a:fld id="{7EB905EF-9BD7-4070-809C-2EED7CB1907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There are also open source and commercial libraries that do the same thing. Yahoo has their loading utility for YUI. It also has a GUI that lets you </a:t>
            </a:r>
            <a:r>
              <a:rPr lang="en-US" dirty="0" smtClean="0"/>
              <a:t>click to choose what parts and pieces you need, it builds</a:t>
            </a:r>
            <a:r>
              <a:rPr lang="en-US" baseline="0" dirty="0" smtClean="0"/>
              <a:t> your import code for you and gives you many optimization options – pretty cool stuff.</a:t>
            </a:r>
            <a:endParaRPr lang="en-US" dirty="0" smtClean="0"/>
          </a:p>
          <a:p>
            <a:pPr lvl="0">
              <a:buFont typeface="Arial" pitchFamily="34" charset="0"/>
              <a:buChar char="•"/>
            </a:pPr>
            <a:r>
              <a:rPr lang="en-US" baseline="0" dirty="0" smtClean="0"/>
              <a:t>Dojo has their loader component. </a:t>
            </a:r>
          </a:p>
          <a:p>
            <a:pPr lvl="0">
              <a:buFont typeface="Arial" pitchFamily="34" charset="0"/>
              <a:buChar char="•"/>
            </a:pPr>
            <a:r>
              <a:rPr lang="en-US" baseline="0" dirty="0" smtClean="0"/>
              <a:t>There’s a framework dedicated just to loading JavaScript called AJILE. </a:t>
            </a:r>
          </a:p>
          <a:p>
            <a:pPr lvl="0">
              <a:buFont typeface="Arial" pitchFamily="34" charset="0"/>
              <a:buChar char="•"/>
            </a:pPr>
            <a:endParaRPr lang="en-US" baseline="0" dirty="0" smtClean="0"/>
          </a:p>
          <a:p>
            <a:pPr lvl="0">
              <a:buFont typeface="Arial" pitchFamily="34" charset="0"/>
              <a:buChar char="•"/>
            </a:pPr>
            <a:r>
              <a:rPr lang="en-US" baseline="0" dirty="0" smtClean="0"/>
              <a:t>The best one for you is what you’re comfortable with. If your library has one, use it. If not, consider one of the general libraries like AJILE or writing your own.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EB905EF-9BD7-4070-809C-2EED7CB1907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 also be done on the server side with what I call a “bundling” component</a:t>
            </a:r>
            <a:r>
              <a:rPr lang="en-US" baseline="0" dirty="0" smtClean="0"/>
              <a:t>. There are a few versions available for CF and other languages, in fact the first one I saw was PHP.</a:t>
            </a:r>
          </a:p>
          <a:p>
            <a:r>
              <a:rPr lang="en-US" baseline="0" dirty="0" smtClean="0"/>
              <a:t>These components work by taking a list of files that a page needs…then the component concatenates those files together, shrinks and compresses the complete file, and caches it on the server. </a:t>
            </a:r>
          </a:p>
          <a:p>
            <a:r>
              <a:rPr lang="en-US" baseline="0" dirty="0" smtClean="0"/>
              <a:t>You use a simple CF tag to pass in the list of files that a page needs. If the component finds a cached “bundle” of files that matches that list, it uses it…or it creates it on the fly.</a:t>
            </a:r>
            <a:endParaRPr lang="en-US" dirty="0" smtClean="0"/>
          </a:p>
          <a:p>
            <a:endParaRPr lang="en-US" dirty="0" smtClean="0"/>
          </a:p>
          <a:p>
            <a:r>
              <a:rPr lang="en-US" dirty="0" smtClean="0"/>
              <a:t>The</a:t>
            </a:r>
            <a:r>
              <a:rPr lang="en-US" baseline="0" dirty="0" smtClean="0"/>
              <a:t> two most popular ones for CF are </a:t>
            </a:r>
            <a:r>
              <a:rPr lang="en-US" baseline="0" dirty="0" err="1" smtClean="0"/>
              <a:t>Scriptalizer</a:t>
            </a:r>
            <a:r>
              <a:rPr lang="en-US" baseline="0" dirty="0" smtClean="0"/>
              <a:t> and Combine.cfc</a:t>
            </a:r>
          </a:p>
          <a:p>
            <a:endParaRPr lang="en-US" dirty="0" smtClean="0"/>
          </a:p>
          <a:p>
            <a:r>
              <a:rPr lang="en-US" dirty="0" smtClean="0"/>
              <a:t>This is an example of</a:t>
            </a:r>
            <a:r>
              <a:rPr lang="en-US" baseline="0" dirty="0" smtClean="0"/>
              <a:t> </a:t>
            </a:r>
            <a:r>
              <a:rPr lang="en-US" dirty="0" err="1" smtClean="0"/>
              <a:t>Scriptalizer</a:t>
            </a:r>
            <a:r>
              <a:rPr lang="en-US" dirty="0" smtClean="0"/>
              <a:t> by Aaron</a:t>
            </a:r>
            <a:r>
              <a:rPr lang="en-US" baseline="0" dirty="0" smtClean="0"/>
              <a:t> Lynch. Basically, if you use this tag and CFC combo, you hardly need to worry about any of the other loading issues.</a:t>
            </a:r>
          </a:p>
          <a:p>
            <a:endParaRPr lang="en-US" baseline="0" dirty="0" smtClean="0"/>
          </a:p>
          <a:p>
            <a:r>
              <a:rPr lang="en-US" baseline="0" dirty="0" smtClean="0"/>
              <a:t>It works with both JS and CSS, you just need separate instances of the tag because of course, you don’t want to combine your JS and your CSS files.</a:t>
            </a:r>
          </a:p>
          <a:p>
            <a:endParaRPr lang="en-US" baseline="0" dirty="0" smtClean="0"/>
          </a:p>
          <a:p>
            <a:pPr>
              <a:buFont typeface="Arial" pitchFamily="34" charset="0"/>
              <a:buNone/>
            </a:pPr>
            <a:r>
              <a:rPr lang="en-US" baseline="0" dirty="0" smtClean="0"/>
              <a:t>It’s not something you’ll want to use in development, but it gives you the freedom to work with as many files as is convenient, without worrying about all the loading overhead. </a:t>
            </a:r>
          </a:p>
          <a:p>
            <a:pPr>
              <a:buFont typeface="Arial" pitchFamily="34" charset="0"/>
              <a:buNone/>
            </a:pPr>
            <a:endParaRPr lang="en-US" baseline="0" dirty="0" smtClean="0"/>
          </a:p>
          <a:p>
            <a:pPr>
              <a:buFont typeface="Arial" pitchFamily="34" charset="0"/>
              <a:buNone/>
            </a:pPr>
            <a:r>
              <a:rPr lang="en-US" baseline="0" dirty="0" smtClean="0"/>
              <a:t>I’d encourage you to do some testing in your own application to see what mileage you get out of it. The overhead to use the component may not exceed the benefit in load time. So you have to weigh that benefit against just combining the files together and minifying them in your build process. However, I will say that in my experiments, my results were about an 80% fewer bytes loaded, and about 20% faster load time. </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we’ve briefly touched on this</a:t>
            </a:r>
            <a:r>
              <a:rPr lang="en-US" sz="1200" kern="1200" baseline="0" dirty="0" smtClean="0">
                <a:solidFill>
                  <a:schemeClr val="tx1"/>
                </a:solidFill>
                <a:latin typeface="+mn-lt"/>
                <a:ea typeface="+mn-ea"/>
                <a:cs typeface="+mn-cs"/>
              </a:rPr>
              <a:t> already, but let’s get into it a little more.</a:t>
            </a:r>
          </a:p>
          <a:p>
            <a:r>
              <a:rPr lang="en-US" sz="1200" kern="1200" dirty="0" smtClean="0">
                <a:solidFill>
                  <a:schemeClr val="tx1"/>
                </a:solidFill>
                <a:latin typeface="+mn-lt"/>
                <a:ea typeface="+mn-ea"/>
                <a:cs typeface="+mn-cs"/>
              </a:rPr>
              <a:t>In addition to only</a:t>
            </a:r>
            <a:r>
              <a:rPr lang="en-US" sz="1200" kern="1200" baseline="0" dirty="0" smtClean="0">
                <a:solidFill>
                  <a:schemeClr val="tx1"/>
                </a:solidFill>
                <a:latin typeface="+mn-lt"/>
                <a:ea typeface="+mn-ea"/>
                <a:cs typeface="+mn-cs"/>
              </a:rPr>
              <a:t> loading files you need, you want to make sure the files you load are as small and efficient as possible.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can try to minimize white space and line breaks, use short variable names, avoid comments and use shorthand syntax… but all of that makes for unreadable, </a:t>
            </a:r>
            <a:r>
              <a:rPr lang="en-US" sz="1200" kern="1200" baseline="0" dirty="0" err="1" smtClean="0">
                <a:solidFill>
                  <a:schemeClr val="tx1"/>
                </a:solidFill>
                <a:latin typeface="+mn-lt"/>
                <a:ea typeface="+mn-ea"/>
                <a:cs typeface="+mn-cs"/>
              </a:rPr>
              <a:t>unmaintainable</a:t>
            </a:r>
            <a:r>
              <a:rPr lang="en-US" sz="1200" kern="1200" baseline="0" dirty="0" smtClean="0">
                <a:solidFill>
                  <a:schemeClr val="tx1"/>
                </a:solidFill>
                <a:latin typeface="+mn-lt"/>
                <a:ea typeface="+mn-ea"/>
                <a:cs typeface="+mn-cs"/>
              </a:rPr>
              <a:t> code! Don’t worry, you can continue to write code how you like without worrying about those issues, because we have </a:t>
            </a:r>
            <a:r>
              <a:rPr lang="en-US" sz="1200" kern="1200" baseline="0" dirty="0" err="1" smtClean="0">
                <a:solidFill>
                  <a:schemeClr val="tx1"/>
                </a:solidFill>
                <a:latin typeface="+mn-lt"/>
                <a:ea typeface="+mn-ea"/>
                <a:cs typeface="+mn-cs"/>
              </a:rPr>
              <a:t>Minification</a:t>
            </a:r>
            <a:r>
              <a:rPr lang="en-US" sz="1200" kern="1200" baseline="0" dirty="0" smtClean="0">
                <a:solidFill>
                  <a:schemeClr val="tx1"/>
                </a:solidFill>
                <a:latin typeface="+mn-lt"/>
                <a:ea typeface="+mn-ea"/>
                <a:cs typeface="+mn-cs"/>
              </a:rPr>
              <a:t> and GZIP.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Minifying is the process of eliminating any unnecessary characters in a file, things like white space, comments, extra semicolons and line breaks, and it generally provides about 20% reduction in file size.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My favorite </a:t>
            </a:r>
            <a:r>
              <a:rPr lang="en-US" sz="1200" kern="1200" baseline="0" dirty="0" err="1" smtClean="0">
                <a:solidFill>
                  <a:schemeClr val="tx1"/>
                </a:solidFill>
                <a:latin typeface="+mn-lt"/>
                <a:ea typeface="+mn-ea"/>
                <a:cs typeface="+mn-cs"/>
              </a:rPr>
              <a:t>minification</a:t>
            </a:r>
            <a:r>
              <a:rPr lang="en-US" sz="1200" kern="1200" baseline="0" dirty="0" smtClean="0">
                <a:solidFill>
                  <a:schemeClr val="tx1"/>
                </a:solidFill>
                <a:latin typeface="+mn-lt"/>
                <a:ea typeface="+mn-ea"/>
                <a:cs typeface="+mn-cs"/>
              </a:rPr>
              <a:t> tool is </a:t>
            </a:r>
            <a:r>
              <a:rPr lang="en-US" sz="1200" kern="1200" dirty="0" err="1" smtClean="0">
                <a:solidFill>
                  <a:schemeClr val="tx1"/>
                </a:solidFill>
                <a:latin typeface="+mn-lt"/>
                <a:ea typeface="+mn-ea"/>
                <a:cs typeface="+mn-cs"/>
              </a:rPr>
              <a:t>yui</a:t>
            </a:r>
            <a:r>
              <a:rPr lang="en-US" sz="1200" kern="1200" dirty="0" smtClean="0">
                <a:solidFill>
                  <a:schemeClr val="tx1"/>
                </a:solidFill>
                <a:latin typeface="+mn-lt"/>
                <a:ea typeface="+mn-ea"/>
                <a:cs typeface="+mn-cs"/>
              </a:rPr>
              <a:t> compressor [</a:t>
            </a:r>
            <a:r>
              <a:rPr lang="en-US" sz="1200" kern="1200" dirty="0" smtClean="0">
                <a:solidFill>
                  <a:schemeClr val="tx1"/>
                </a:solidFill>
                <a:latin typeface="+mn-lt"/>
                <a:ea typeface="+mn-ea"/>
                <a:cs typeface="+mn-cs"/>
                <a:hlinkClick r:id="rId3"/>
              </a:rPr>
              <a:t>http://developer.yahoo.com/yui/compressor/</a:t>
            </a:r>
            <a:r>
              <a:rPr lang="en-US" sz="1200" kern="1200" dirty="0" smtClean="0">
                <a:solidFill>
                  <a:schemeClr val="tx1"/>
                </a:solidFill>
                <a:latin typeface="+mn-lt"/>
                <a:ea typeface="+mn-ea"/>
                <a:cs typeface="+mn-cs"/>
              </a:rPr>
              <a:t>]- you can install it as a command line java app,</a:t>
            </a:r>
            <a:r>
              <a:rPr lang="en-US" sz="1200" kern="1200" baseline="0" dirty="0" smtClean="0">
                <a:solidFill>
                  <a:schemeClr val="tx1"/>
                </a:solidFill>
                <a:latin typeface="+mn-lt"/>
                <a:ea typeface="+mn-ea"/>
                <a:cs typeface="+mn-cs"/>
              </a:rPr>
              <a:t> or use a hosted version on the web, and upload or paste in your file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http://www.refresh-sf.com/yui/</a:t>
            </a:r>
            <a:r>
              <a:rPr lang="en-US" sz="1200" kern="1200" dirty="0" smtClean="0">
                <a:solidFill>
                  <a:schemeClr val="tx1"/>
                </a:solidFill>
                <a:latin typeface="+mn-lt"/>
                <a:ea typeface="+mn-ea"/>
                <a:cs typeface="+mn-cs"/>
              </a:rPr>
              <a:t>]- there are a couple sites that</a:t>
            </a:r>
            <a:r>
              <a:rPr lang="en-US" sz="1200" kern="1200" baseline="0" dirty="0" smtClean="0">
                <a:solidFill>
                  <a:schemeClr val="tx1"/>
                </a:solidFill>
                <a:latin typeface="+mn-lt"/>
                <a:ea typeface="+mn-ea"/>
                <a:cs typeface="+mn-cs"/>
              </a:rPr>
              <a:t> have built web wrappers for the component.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 few other popular ones include </a:t>
            </a:r>
            <a:r>
              <a:rPr lang="en-US" sz="1200" kern="1200" baseline="0" dirty="0" err="1" smtClean="0">
                <a:solidFill>
                  <a:schemeClr val="tx1"/>
                </a:solidFill>
                <a:latin typeface="+mn-lt"/>
                <a:ea typeface="+mn-ea"/>
                <a:cs typeface="+mn-cs"/>
              </a:rPr>
              <a:t>JSMin</a:t>
            </a:r>
            <a:r>
              <a:rPr lang="en-US" sz="1200" kern="1200" baseline="0" dirty="0" smtClean="0">
                <a:solidFill>
                  <a:schemeClr val="tx1"/>
                </a:solidFill>
                <a:latin typeface="+mn-lt"/>
                <a:ea typeface="+mn-ea"/>
                <a:cs typeface="+mn-cs"/>
              </a:rPr>
              <a:t> and Packer, and Dojo has a compressor.</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Just be sure to keep</a:t>
            </a:r>
            <a:r>
              <a:rPr lang="en-US" sz="1200" kern="1200" baseline="0" dirty="0" smtClean="0">
                <a:solidFill>
                  <a:schemeClr val="tx1"/>
                </a:solidFill>
                <a:latin typeface="+mn-lt"/>
                <a:ea typeface="+mn-ea"/>
                <a:cs typeface="+mn-cs"/>
              </a:rPr>
              <a:t> a copy of your original version for development!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In addition to </a:t>
            </a:r>
            <a:r>
              <a:rPr lang="en-US" sz="1200" kern="1200" baseline="0" dirty="0" err="1" smtClean="0">
                <a:solidFill>
                  <a:schemeClr val="tx1"/>
                </a:solidFill>
                <a:latin typeface="+mn-lt"/>
                <a:ea typeface="+mn-ea"/>
                <a:cs typeface="+mn-cs"/>
              </a:rPr>
              <a:t>minification</a:t>
            </a:r>
            <a:r>
              <a:rPr lang="en-US" sz="1200" kern="1200" baseline="0" dirty="0" smtClean="0">
                <a:solidFill>
                  <a:schemeClr val="tx1"/>
                </a:solidFill>
                <a:latin typeface="+mn-lt"/>
                <a:ea typeface="+mn-ea"/>
                <a:cs typeface="+mn-cs"/>
              </a:rPr>
              <a:t>, some tools provide obfuscation. Obfuscation shortens variable names into tiny 2-3 character combinations, making code indecipherable to human eyes and shortening the file. This is a protection of sorts to help your code be less human readable, but it’s main purpose is to reduce file size even further.</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Gzip</a:t>
            </a:r>
            <a:r>
              <a:rPr lang="en-US" sz="1200" kern="1200" baseline="0" dirty="0" smtClean="0">
                <a:solidFill>
                  <a:schemeClr val="tx1"/>
                </a:solidFill>
                <a:latin typeface="+mn-lt"/>
                <a:ea typeface="+mn-ea"/>
                <a:cs typeface="+mn-cs"/>
              </a:rPr>
              <a:t> is a type of compression delivered by the web server and understood by the browser. It’s set in the HTTP header, and once configured on the server, it just takes care of itself. </a:t>
            </a:r>
            <a:r>
              <a:rPr lang="en-US" sz="1200" kern="1200" baseline="0" dirty="0" err="1" smtClean="0">
                <a:solidFill>
                  <a:schemeClr val="tx1"/>
                </a:solidFill>
                <a:latin typeface="+mn-lt"/>
                <a:ea typeface="+mn-ea"/>
                <a:cs typeface="+mn-cs"/>
              </a:rPr>
              <a:t>Gzipping</a:t>
            </a:r>
            <a:r>
              <a:rPr lang="en-US" sz="1200" kern="1200" baseline="0" dirty="0" smtClean="0">
                <a:solidFill>
                  <a:schemeClr val="tx1"/>
                </a:solidFill>
                <a:latin typeface="+mn-lt"/>
                <a:ea typeface="+mn-ea"/>
                <a:cs typeface="+mn-cs"/>
              </a:rPr>
              <a:t> usually provides about 60% improvement in loading speed.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a couple things to note:</a:t>
            </a:r>
          </a:p>
          <a:p>
            <a:pPr lvl="1"/>
            <a:r>
              <a:rPr lang="en-US" sz="1200" kern="1200" dirty="0" smtClean="0">
                <a:solidFill>
                  <a:schemeClr val="tx1"/>
                </a:solidFill>
                <a:latin typeface="+mn-lt"/>
                <a:ea typeface="+mn-ea"/>
                <a:cs typeface="+mn-cs"/>
              </a:rPr>
              <a:t>You can </a:t>
            </a:r>
            <a:r>
              <a:rPr lang="en-US" sz="1200" kern="1200" dirty="0" err="1" smtClean="0">
                <a:solidFill>
                  <a:schemeClr val="tx1"/>
                </a:solidFill>
                <a:latin typeface="+mn-lt"/>
                <a:ea typeface="+mn-ea"/>
                <a:cs typeface="+mn-cs"/>
              </a:rPr>
              <a:t>gZip</a:t>
            </a:r>
            <a:r>
              <a:rPr lang="en-US" sz="1200" kern="1200" dirty="0" smtClean="0">
                <a:solidFill>
                  <a:schemeClr val="tx1"/>
                </a:solidFill>
                <a:latin typeface="+mn-lt"/>
                <a:ea typeface="+mn-ea"/>
                <a:cs typeface="+mn-cs"/>
              </a:rPr>
              <a:t> HTML, Scripts, and CSS but Don't compress files already compressed (images and </a:t>
            </a:r>
            <a:r>
              <a:rPr lang="en-US" sz="1200" kern="1200" dirty="0" err="1" smtClean="0">
                <a:solidFill>
                  <a:schemeClr val="tx1"/>
                </a:solidFill>
                <a:latin typeface="+mn-lt"/>
                <a:ea typeface="+mn-ea"/>
                <a:cs typeface="+mn-cs"/>
              </a:rPr>
              <a:t>pdfs</a:t>
            </a:r>
            <a:r>
              <a:rPr lang="en-US" sz="1200" kern="1200" dirty="0" smtClean="0">
                <a:solidFill>
                  <a:schemeClr val="tx1"/>
                </a:solidFill>
                <a:latin typeface="+mn-lt"/>
                <a:ea typeface="+mn-ea"/>
                <a:cs typeface="+mn-cs"/>
              </a:rPr>
              <a:t>) – anything over 1 or 2 k should be</a:t>
            </a:r>
            <a:r>
              <a:rPr lang="en-US" sz="1200" kern="1200" baseline="0" dirty="0" smtClean="0">
                <a:solidFill>
                  <a:schemeClr val="tx1"/>
                </a:solidFill>
                <a:latin typeface="+mn-lt"/>
                <a:ea typeface="+mn-ea"/>
                <a:cs typeface="+mn-cs"/>
              </a:rPr>
              <a:t> beneficial</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slower the connection, the greater the benefit</a:t>
            </a:r>
          </a:p>
          <a:p>
            <a:pPr lvl="1"/>
            <a:r>
              <a:rPr lang="en-US" sz="1200" kern="1200" dirty="0" smtClean="0">
                <a:solidFill>
                  <a:schemeClr val="tx1"/>
                </a:solidFill>
                <a:latin typeface="+mn-lt"/>
                <a:ea typeface="+mn-ea"/>
                <a:cs typeface="+mn-cs"/>
              </a:rPr>
              <a:t>Consult your web server documentation to</a:t>
            </a:r>
            <a:r>
              <a:rPr lang="en-US" sz="1200" kern="1200" baseline="0" dirty="0" smtClean="0">
                <a:solidFill>
                  <a:schemeClr val="tx1"/>
                </a:solidFill>
                <a:latin typeface="+mn-lt"/>
                <a:ea typeface="+mn-ea"/>
                <a:cs typeface="+mn-cs"/>
              </a:rPr>
              <a:t> learn how to GZIP your files, or ensure that </a:t>
            </a:r>
            <a:r>
              <a:rPr lang="en-US" sz="1200" kern="1200" baseline="0" dirty="0" err="1" smtClean="0">
                <a:solidFill>
                  <a:schemeClr val="tx1"/>
                </a:solidFill>
                <a:latin typeface="+mn-lt"/>
                <a:ea typeface="+mn-ea"/>
                <a:cs typeface="+mn-cs"/>
              </a:rPr>
              <a:t>Gzipping</a:t>
            </a:r>
            <a:r>
              <a:rPr lang="en-US" sz="1200" kern="1200" baseline="0" dirty="0" smtClean="0">
                <a:solidFill>
                  <a:schemeClr val="tx1"/>
                </a:solidFill>
                <a:latin typeface="+mn-lt"/>
                <a:ea typeface="+mn-ea"/>
                <a:cs typeface="+mn-cs"/>
              </a:rPr>
              <a:t> is being done.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B905EF-9BD7-4070-809C-2EED7CB1907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Another great boon to fast</a:t>
            </a:r>
            <a:r>
              <a:rPr lang="en-US" sz="1200" kern="1200" baseline="0" dirty="0" smtClean="0">
                <a:solidFill>
                  <a:schemeClr val="tx1"/>
                </a:solidFill>
                <a:latin typeface="+mn-lt"/>
                <a:ea typeface="+mn-ea"/>
                <a:cs typeface="+mn-cs"/>
              </a:rPr>
              <a:t> performing, responsive front end code is the browser cache. By serving a smaller number of the same files over and over, you maximize the amount of information in your users’ browser cache, and minimize what has to be loaded fresh with every request.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in order to take advantage of caching, you need to externalize your scripts. The only code that should be embedded in the page is the code to load and call external scripts. This also promotes better code reuse and consistency, because you won’t be tempted to copy and paste repetitive code “just on this one page”.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that you’re using 100% external scripts, what else can you do? Set expires headers on those scripts. An Expires HTTP header tells the browser to use the cached version of that script until the date specified in the header. By setting this date to 1 year or so, you can ensure that the script will be loaded from cache wherever possible. Setting an expires header is quite easy, and if you don’t have access to do it from your server, you can do it with the &lt;</a:t>
            </a:r>
            <a:r>
              <a:rPr lang="en-US" sz="1200" kern="1200" baseline="0" dirty="0" err="1" smtClean="0">
                <a:solidFill>
                  <a:schemeClr val="tx1"/>
                </a:solidFill>
                <a:latin typeface="+mn-lt"/>
                <a:ea typeface="+mn-ea"/>
                <a:cs typeface="+mn-cs"/>
              </a:rPr>
              <a:t>cfheader</a:t>
            </a:r>
            <a:r>
              <a:rPr lang="en-US" sz="1200" kern="1200" baseline="0" dirty="0" smtClean="0">
                <a:solidFill>
                  <a:schemeClr val="tx1"/>
                </a:solidFill>
                <a:latin typeface="+mn-lt"/>
                <a:ea typeface="+mn-ea"/>
                <a:cs typeface="+mn-cs"/>
              </a:rPr>
              <a:t>&gt; tag.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there are a lot of common libraries out there that you use on your site, and I use on my site…if someone has already visited a site with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and now has it cached in their browser, do they need to reload it when they come to my site? Well if I’m serving it from my own URL, they do – because the browser won’t know it’s the same script.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if you use a centrally hosted script, the chances of being able to use that cache are much more likely. Google hosts popular AJAX libraries on their site, so use the Google hosted versions. Not only do you gain the caching benefit, but your script will be hosted on an optimized CDN that is highly available. What could be easier?</a:t>
            </a:r>
          </a:p>
          <a:p>
            <a:endParaRPr lang="en-US" sz="1200" kern="1200" dirty="0" smtClean="0">
              <a:solidFill>
                <a:schemeClr val="tx1"/>
              </a:solidFill>
              <a:latin typeface="+mn-lt"/>
              <a:ea typeface="+mn-ea"/>
              <a:cs typeface="+mn-cs"/>
            </a:endParaRPr>
          </a:p>
          <a:p>
            <a:r>
              <a:rPr lang="en-US" dirty="0" smtClean="0"/>
              <a:t>One</a:t>
            </a:r>
            <a:r>
              <a:rPr lang="en-US" baseline="0" dirty="0" smtClean="0"/>
              <a:t> of the lesser known and more confusing web server performance features are entity tags, or e-tags. E-tags provide additional information about caching for components (images, scripts, styles and documents) to the server. They help determine if the component being evaluated is the same one that is cached. Often in multi-server environments, they are not configured to validate components across servers. So if I have cached an image on server a, but then my request moves to server b, it won’t recognize that I have cached that image and will reload it. By configuring e-tags optimally for your setup, or disabling them altogether, you can ensure that e-tags won’t be slowing down your site. There are specific instructions for configuring them on the Apache and MS/IIS websites, so check out the article that applies to the web server you use.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screen to set an</a:t>
            </a:r>
            <a:r>
              <a:rPr lang="en-US" baseline="0" dirty="0" smtClean="0"/>
              <a:t> expires header in IIS</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tag to set an expires header in Apache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my puppy, </a:t>
            </a:r>
            <a:r>
              <a:rPr lang="en-US" dirty="0" err="1" smtClean="0"/>
              <a:t>Kenshin</a:t>
            </a:r>
            <a:r>
              <a:rPr lang="en-US" dirty="0" smtClean="0"/>
              <a:t> at about 16 weeks. Yes, this is a blatant attempt to cheat at presenting, since no one</a:t>
            </a:r>
            <a:r>
              <a:rPr lang="en-US" baseline="0" dirty="0" smtClean="0"/>
              <a:t> can resist puppies! </a:t>
            </a:r>
          </a:p>
        </p:txBody>
      </p:sp>
      <p:sp>
        <p:nvSpPr>
          <p:cNvPr id="4" name="Slide Number Placeholder 3"/>
          <p:cNvSpPr>
            <a:spLocks noGrp="1"/>
          </p:cNvSpPr>
          <p:nvPr>
            <p:ph type="sldNum" sz="quarter" idx="10"/>
          </p:nvPr>
        </p:nvSpPr>
        <p:spPr/>
        <p:txBody>
          <a:bodyPr/>
          <a:lstStyle/>
          <a:p>
            <a:fld id="{7EB905EF-9BD7-4070-809C-2EED7CB190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don’t have direct access</a:t>
            </a:r>
            <a:r>
              <a:rPr lang="en-US" baseline="0" dirty="0" smtClean="0"/>
              <a:t> to your web server configuration, for example in a shared hosting environment, you can use the CFHEADER tag like this – the header name is expires, and the value is a date 1 year from now. Use the </a:t>
            </a:r>
            <a:r>
              <a:rPr lang="en-US" baseline="0" dirty="0" err="1" smtClean="0"/>
              <a:t>getHTTPTimeString</a:t>
            </a:r>
            <a:r>
              <a:rPr lang="en-US" baseline="0" dirty="0" smtClean="0"/>
              <a:t>() function to ensure your date is formatted according to the http standard.</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Everything</a:t>
            </a:r>
            <a:r>
              <a:rPr lang="en-US" sz="1200" kern="1200" baseline="0" dirty="0" smtClean="0">
                <a:solidFill>
                  <a:schemeClr val="tx1"/>
                </a:solidFill>
                <a:latin typeface="+mn-lt"/>
                <a:ea typeface="+mn-ea"/>
                <a:cs typeface="+mn-cs"/>
              </a:rPr>
              <a:t> we’ve looked at until now has to do with loading, processing and serving files. But I felt I would be remiss if I didn’t provide this quick tip on how to write better JS from the start.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my last recommendation for JS is to use </a:t>
            </a:r>
            <a:r>
              <a:rPr lang="en-US" sz="1200" kern="1200" dirty="0" err="1" smtClean="0">
                <a:solidFill>
                  <a:schemeClr val="tx1"/>
                </a:solidFill>
                <a:latin typeface="+mn-lt"/>
                <a:ea typeface="+mn-ea"/>
                <a:cs typeface="+mn-cs"/>
              </a:rPr>
              <a:t>JSLint</a:t>
            </a:r>
            <a:r>
              <a:rPr lang="en-US" sz="1200" kern="1200" dirty="0" smtClean="0">
                <a:solidFill>
                  <a:schemeClr val="tx1"/>
                </a:solidFill>
                <a:latin typeface="+mn-lt"/>
                <a:ea typeface="+mn-ea"/>
                <a:cs typeface="+mn-cs"/>
              </a:rPr>
              <a:t> – a tool that inspects your </a:t>
            </a:r>
            <a:r>
              <a:rPr lang="en-US" sz="1200" kern="1200" dirty="0" err="1" smtClean="0">
                <a:solidFill>
                  <a:schemeClr val="tx1"/>
                </a:solidFill>
                <a:latin typeface="+mn-lt"/>
                <a:ea typeface="+mn-ea"/>
                <a:cs typeface="+mn-cs"/>
              </a:rPr>
              <a:t>javaScript</a:t>
            </a:r>
            <a:r>
              <a:rPr lang="en-US" sz="1200" kern="1200" dirty="0" smtClean="0">
                <a:solidFill>
                  <a:schemeClr val="tx1"/>
                </a:solidFill>
                <a:latin typeface="+mn-lt"/>
                <a:ea typeface="+mn-ea"/>
                <a:cs typeface="+mn-cs"/>
              </a:rPr>
              <a:t> and makes recommendations for how to improve and optimize your code. Though it is not directly correlated to performance, it will help you write better code which can in turn improve</a:t>
            </a:r>
            <a:r>
              <a:rPr lang="en-US" sz="1200" kern="1200" baseline="0" dirty="0" smtClean="0">
                <a:solidFill>
                  <a:schemeClr val="tx1"/>
                </a:solidFill>
                <a:latin typeface="+mn-lt"/>
                <a:ea typeface="+mn-ea"/>
                <a:cs typeface="+mn-cs"/>
              </a:rPr>
              <a:t> performance and make the management of your code less problematic</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see many</a:t>
            </a:r>
            <a:r>
              <a:rPr lang="en-US" baseline="0" dirty="0" smtClean="0"/>
              <a:t> coding standards or best practices recommended for CSS in the development community. </a:t>
            </a:r>
          </a:p>
          <a:p>
            <a:r>
              <a:rPr lang="en-US" baseline="0" dirty="0" smtClean="0"/>
              <a:t>If you follow the design community, you might see some occasional tips, but from looking at most of the CSS I see developers write, they aren’t reading them!</a:t>
            </a:r>
          </a:p>
          <a:p>
            <a:endParaRPr lang="en-US" baseline="0" dirty="0" smtClean="0"/>
          </a:p>
          <a:p>
            <a:r>
              <a:rPr lang="en-US" sz="1200" kern="1200" dirty="0" smtClean="0">
                <a:solidFill>
                  <a:schemeClr val="tx1"/>
                </a:solidFill>
                <a:latin typeface="+mn-lt"/>
                <a:ea typeface="+mn-ea"/>
                <a:cs typeface="+mn-cs"/>
              </a:rPr>
              <a:t>You’ve probably figured out by now that CSS files can get large and unwieldy</a:t>
            </a:r>
            <a:r>
              <a:rPr lang="en-US" sz="1200" kern="1200" baseline="0" dirty="0" smtClean="0">
                <a:solidFill>
                  <a:schemeClr val="tx1"/>
                </a:solidFill>
                <a:latin typeface="+mn-lt"/>
                <a:ea typeface="+mn-ea"/>
                <a:cs typeface="+mn-cs"/>
              </a:rPr>
              <a:t> without a plan. Have you ever seen a CSS file littered with !important statements? It’s a common symptom of a poorly planned style sheet. Are there styles that you just can’t get to work and can’t figure out why not? Are there duplicate style declarations all over the place because someone just wrote a new style instead of figuring out which existing one to use? These are very common CSS problems to have, you are not alone. </a:t>
            </a:r>
          </a:p>
          <a:p>
            <a:endParaRPr lang="en-US" sz="1200" kern="1200" dirty="0" smtClean="0">
              <a:solidFill>
                <a:schemeClr val="tx1"/>
              </a:solidFill>
              <a:latin typeface="+mn-lt"/>
              <a:ea typeface="+mn-ea"/>
              <a:cs typeface="+mn-cs"/>
            </a:endParaRPr>
          </a:p>
          <a:p>
            <a:r>
              <a:rPr lang="en-US" baseline="0" dirty="0" smtClean="0"/>
              <a:t>I’m going to attempt to share some things that have worked for me, and some techniques that people much smarter than me have recommended.</a:t>
            </a:r>
          </a:p>
        </p:txBody>
      </p:sp>
      <p:sp>
        <p:nvSpPr>
          <p:cNvPr id="4" name="Slide Number Placeholder 3"/>
          <p:cNvSpPr>
            <a:spLocks noGrp="1"/>
          </p:cNvSpPr>
          <p:nvPr>
            <p:ph type="sldNum" sz="quarter" idx="10"/>
          </p:nvPr>
        </p:nvSpPr>
        <p:spPr/>
        <p:txBody>
          <a:bodyPr/>
          <a:lstStyle/>
          <a:p>
            <a:fld id="{7EB905EF-9BD7-4070-809C-2EED7CB1907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same reasons we use external JavaScript, we should also use external style sheets. </a:t>
            </a:r>
            <a:r>
              <a:rPr lang="en-US" dirty="0" smtClean="0"/>
              <a:t>In order to recognize the benefit of caching, you must</a:t>
            </a:r>
            <a:r>
              <a:rPr lang="en-US" baseline="0" dirty="0" smtClean="0"/>
              <a:t> externalize your CSS files. </a:t>
            </a:r>
          </a:p>
          <a:p>
            <a:endParaRPr lang="en-US" baseline="0" dirty="0" smtClean="0"/>
          </a:p>
          <a:p>
            <a:r>
              <a:rPr lang="en-US" baseline="0" dirty="0" smtClean="0"/>
              <a:t>Caching only works if the exact file you’re referencing has been loaded before, and if you’re embedding CSS throughout your files, not only are you probably writing a lot more CSS than you need to, but you’re wasting the opportunity to cache.</a:t>
            </a:r>
          </a:p>
          <a:p>
            <a:endParaRPr lang="en-US" baseline="0" dirty="0" smtClean="0"/>
          </a:p>
          <a:p>
            <a:r>
              <a:rPr lang="en-US" baseline="0" dirty="0" smtClean="0"/>
              <a:t>Embedded styles are generally a bad practice anyway, because they make it harder to debug problems and more likely that some type of conflict of style will occur in your style declarations. </a:t>
            </a:r>
            <a:r>
              <a:rPr lang="en-US" baseline="0" dirty="0" smtClean="0"/>
              <a:t>You </a:t>
            </a:r>
            <a:r>
              <a:rPr lang="en-US" baseline="0" dirty="0" smtClean="0"/>
              <a:t>won’t know where to go to hunt for styles.</a:t>
            </a:r>
          </a:p>
          <a:p>
            <a:endParaRPr lang="en-US" baseline="0" dirty="0" smtClean="0"/>
          </a:p>
          <a:p>
            <a:r>
              <a:rPr lang="en-US" baseline="0" dirty="0" smtClean="0"/>
              <a:t>I always have my core style sheet open while I’m working. Then I’m less tempted to sneak in an embedded style.</a:t>
            </a:r>
          </a:p>
          <a:p>
            <a:endParaRPr lang="en-US" baseline="0" dirty="0" smtClean="0"/>
          </a:p>
          <a:p>
            <a:r>
              <a:rPr lang="en-US" baseline="0" dirty="0" smtClean="0"/>
              <a:t>That said, there are a couple places where an embedded style sheet may be justifiable:</a:t>
            </a:r>
          </a:p>
          <a:p>
            <a:pPr>
              <a:buFont typeface="Arial" pitchFamily="34" charset="0"/>
              <a:buChar char="•"/>
            </a:pPr>
            <a:r>
              <a:rPr lang="en-US" baseline="0" dirty="0" smtClean="0"/>
              <a:t> on commonly loaded pages that have a lot of unique styles that won’t be used anywhere else – such as your home page – and your site has many entry points outside the home page.</a:t>
            </a:r>
          </a:p>
          <a:p>
            <a:pPr>
              <a:buFont typeface="Arial" pitchFamily="34" charset="0"/>
              <a:buChar char="•"/>
            </a:pPr>
            <a:r>
              <a:rPr lang="en-US" baseline="0" dirty="0" smtClean="0"/>
              <a:t> on pages with frequently updated styles and caching actually becomes a problem</a:t>
            </a:r>
          </a:p>
          <a:p>
            <a:pPr>
              <a:buFont typeface="Arial" pitchFamily="34" charset="0"/>
              <a:buChar char="•"/>
            </a:pPr>
            <a:endParaRPr lang="en-US" baseline="0" dirty="0" smtClean="0"/>
          </a:p>
          <a:p>
            <a:r>
              <a:rPr lang="en-US" dirty="0" smtClean="0"/>
              <a:t>Although Google won’t host your</a:t>
            </a:r>
            <a:r>
              <a:rPr lang="en-US" baseline="0" dirty="0" smtClean="0"/>
              <a:t> site’s style sheet like it hosts common JS libraries, if you use YUI, you can link directly to their common style sheets like reset, fonts and grids.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when you link to external style sheets, you should put that link in the &lt;head&gt; tag. This ensures that the styles load at the same time as the rest of the page. Just remember that the best place to load CSS is the opposite of JS – CSS at the top, JS at the bottom.</a:t>
            </a:r>
            <a:endParaRPr lang="en-US" sz="1200" kern="120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The @import directive doesn’t execute until the CSS is parsed, which means it will be slower to load. This causes a phenomenon we know as the “FOUC” or “Flash of </a:t>
            </a:r>
            <a:r>
              <a:rPr lang="en-US" sz="1200" kern="1200" baseline="0" dirty="0" err="1" smtClean="0">
                <a:solidFill>
                  <a:schemeClr val="tx1"/>
                </a:solidFill>
                <a:latin typeface="+mn-lt"/>
                <a:ea typeface="+mn-ea"/>
                <a:cs typeface="+mn-cs"/>
              </a:rPr>
              <a:t>unstyled</a:t>
            </a:r>
            <a:r>
              <a:rPr lang="en-US" sz="1200" kern="1200" baseline="0" dirty="0" smtClean="0">
                <a:solidFill>
                  <a:schemeClr val="tx1"/>
                </a:solidFill>
                <a:latin typeface="+mn-lt"/>
                <a:ea typeface="+mn-ea"/>
                <a:cs typeface="+mn-cs"/>
              </a:rPr>
              <a:t> content”. </a:t>
            </a:r>
          </a:p>
          <a:p>
            <a:pPr lvl="0"/>
            <a:r>
              <a:rPr lang="en-US" sz="1200" kern="1200" baseline="0" dirty="0" smtClean="0">
                <a:solidFill>
                  <a:schemeClr val="tx1"/>
                </a:solidFill>
                <a:latin typeface="+mn-lt"/>
                <a:ea typeface="+mn-ea"/>
                <a:cs typeface="+mn-cs"/>
              </a:rPr>
              <a:t>The @import directive gained popularity in the early web standards days because it was a seamless workaround to hide advanced CSS from older browsers. However, unless you need to support Netscape 4, it’s doesn’t offer any benefit today. So the accepted method is to use the &lt;link&gt; tag.</a:t>
            </a:r>
          </a:p>
          <a:p>
            <a:pPr lvl="0"/>
            <a:r>
              <a:rPr lang="en-US" sz="1200" kern="1200" baseline="0" dirty="0" smtClean="0">
                <a:solidFill>
                  <a:schemeClr val="tx1"/>
                </a:solidFill>
                <a:latin typeface="+mn-lt"/>
                <a:ea typeface="+mn-ea"/>
                <a:cs typeface="+mn-cs"/>
              </a:rPr>
              <a:t>In most browsers, the &lt;link&gt; tag will also download at the same time as other elements, while the @import method will not.</a:t>
            </a:r>
          </a:p>
        </p:txBody>
      </p:sp>
      <p:sp>
        <p:nvSpPr>
          <p:cNvPr id="4" name="Slide Number Placeholder 3"/>
          <p:cNvSpPr>
            <a:spLocks noGrp="1"/>
          </p:cNvSpPr>
          <p:nvPr>
            <p:ph type="sldNum" sz="quarter" idx="10"/>
          </p:nvPr>
        </p:nvSpPr>
        <p:spPr/>
        <p:txBody>
          <a:bodyPr/>
          <a:lstStyle/>
          <a:p>
            <a:fld id="{7EB905EF-9BD7-4070-809C-2EED7CB1907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what can happen if you use</a:t>
            </a:r>
            <a:r>
              <a:rPr lang="en-US" baseline="0" dirty="0" smtClean="0"/>
              <a:t> @import instead of link. It causes a phenomenon known as the Flash of </a:t>
            </a:r>
            <a:r>
              <a:rPr lang="en-US" baseline="0" dirty="0" err="1" smtClean="0"/>
              <a:t>Unstyled</a:t>
            </a:r>
            <a:r>
              <a:rPr lang="en-US" baseline="0" dirty="0" smtClean="0"/>
              <a:t> Content, or FOUC. This simulation shows how a page will flash for a moment without style sheets, then suddenly load styles and look normal again. It may seem minor, but it looks unprofessional and it’s easy to prevent by using the &lt;link&gt; tag.</a:t>
            </a:r>
          </a:p>
          <a:p>
            <a:endParaRPr lang="en-US" baseline="0" dirty="0" smtClean="0"/>
          </a:p>
          <a:p>
            <a:r>
              <a:rPr lang="en-US" baseline="0" dirty="0" smtClean="0"/>
              <a:t>Here’s why that happens. The &lt;link&gt; tag is processed as part of the HTML page markup. The @import directive is processed as part of the style sheet evaluation. Well, the HTML is going to be loaded and processed first, then the style sheet will be parsed. So we want to load the style sheets as early as possible, with the HTML. Not only that, but linked style sheets can parallel-load with other elements, but imported style sheets can’t. So externalize your CSS, and link it in the head.</a:t>
            </a:r>
          </a:p>
        </p:txBody>
      </p:sp>
      <p:sp>
        <p:nvSpPr>
          <p:cNvPr id="4" name="Slide Number Placeholder 3"/>
          <p:cNvSpPr>
            <a:spLocks noGrp="1"/>
          </p:cNvSpPr>
          <p:nvPr>
            <p:ph type="sldNum" sz="quarter" idx="10"/>
          </p:nvPr>
        </p:nvSpPr>
        <p:spPr/>
        <p:txBody>
          <a:bodyPr/>
          <a:lstStyle/>
          <a:p>
            <a:fld id="{7EB905EF-9BD7-4070-809C-2EED7CB1907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are some quick tips for writing smaller CSS files. </a:t>
            </a:r>
          </a:p>
          <a:p>
            <a:pPr lvl="0">
              <a:buFont typeface="Arial" pitchFamily="34" charset="0"/>
              <a:buChar char="•"/>
            </a:pPr>
            <a:r>
              <a:rPr lang="en-US" sz="1200" kern="1200" baseline="0" dirty="0" smtClean="0">
                <a:solidFill>
                  <a:schemeClr val="tx1"/>
                </a:solidFill>
                <a:latin typeface="+mn-lt"/>
                <a:ea typeface="+mn-ea"/>
                <a:cs typeface="+mn-cs"/>
              </a:rPr>
              <a:t>Use shorthand</a:t>
            </a:r>
          </a:p>
          <a:p>
            <a:pPr lvl="0">
              <a:buFont typeface="Arial" pitchFamily="34" charset="0"/>
              <a:buChar char="•"/>
            </a:pPr>
            <a:r>
              <a:rPr lang="en-US" sz="1200" kern="1200" baseline="0" dirty="0" smtClean="0">
                <a:solidFill>
                  <a:schemeClr val="tx1"/>
                </a:solidFill>
                <a:latin typeface="+mn-lt"/>
                <a:ea typeface="+mn-ea"/>
                <a:cs typeface="+mn-cs"/>
              </a:rPr>
              <a:t>Use small hex values</a:t>
            </a:r>
          </a:p>
          <a:p>
            <a:pPr lvl="0">
              <a:buFont typeface="Arial" pitchFamily="34" charset="0"/>
              <a:buChar char="•"/>
            </a:pPr>
            <a:r>
              <a:rPr lang="en-US" sz="1200" kern="1200" baseline="0" dirty="0" smtClean="0">
                <a:solidFill>
                  <a:schemeClr val="tx1"/>
                </a:solidFill>
                <a:latin typeface="+mn-lt"/>
                <a:ea typeface="+mn-ea"/>
                <a:cs typeface="+mn-cs"/>
              </a:rPr>
              <a:t>Don’t use units for 0</a:t>
            </a:r>
          </a:p>
          <a:p>
            <a:pPr lvl="0">
              <a:buFont typeface="Arial" pitchFamily="34" charset="0"/>
              <a:buChar char="•"/>
            </a:pPr>
            <a:endParaRPr lang="en-US" sz="1200" kern="1200" baseline="0" dirty="0" smtClean="0">
              <a:solidFill>
                <a:schemeClr val="tx1"/>
              </a:solidFill>
              <a:latin typeface="+mn-lt"/>
              <a:ea typeface="+mn-ea"/>
              <a:cs typeface="+mn-cs"/>
            </a:endParaRPr>
          </a:p>
          <a:p>
            <a:pPr lvl="0">
              <a:buFont typeface="Arial" pitchFamily="34" charset="0"/>
              <a:buNone/>
            </a:pPr>
            <a:r>
              <a:rPr lang="en-US" sz="1200" kern="1200" baseline="0" dirty="0" smtClean="0">
                <a:solidFill>
                  <a:schemeClr val="tx1"/>
                </a:solidFill>
                <a:latin typeface="+mn-lt"/>
                <a:ea typeface="+mn-ea"/>
                <a:cs typeface="+mn-cs"/>
              </a:rPr>
              <a:t>This can help make your CSS less verbose. But you ask – why does it matter if I can just minify my CSS file?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Just like JavaScript, CSS can be minified. But because of the cascading nature, it can’t be minified as much as JavaScript.</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minifier</a:t>
            </a:r>
            <a:r>
              <a:rPr lang="en-US" sz="1200" kern="1200" baseline="0" dirty="0" smtClean="0">
                <a:solidFill>
                  <a:schemeClr val="tx1"/>
                </a:solidFill>
                <a:latin typeface="+mn-lt"/>
                <a:ea typeface="+mn-ea"/>
                <a:cs typeface="+mn-cs"/>
              </a:rPr>
              <a:t> can’t always tell if rewriting your CSS will change the appearance of your site once it’s interpreted.</a:t>
            </a:r>
            <a:r>
              <a:rPr lang="en-US" sz="1200" kern="1200" dirty="0" smtClean="0">
                <a:solidFill>
                  <a:schemeClr val="tx1"/>
                </a:solidFill>
                <a:latin typeface="+mn-lt"/>
                <a:ea typeface="+mn-ea"/>
                <a:cs typeface="+mn-cs"/>
              </a:rPr>
              <a:t> So it’s best to write your CSS as concisely</a:t>
            </a:r>
            <a:r>
              <a:rPr lang="en-US" sz="1200" kern="1200" baseline="0" dirty="0" smtClean="0">
                <a:solidFill>
                  <a:schemeClr val="tx1"/>
                </a:solidFill>
                <a:latin typeface="+mn-lt"/>
                <a:ea typeface="+mn-ea"/>
                <a:cs typeface="+mn-cs"/>
              </a:rPr>
              <a:t> as possible, and use </a:t>
            </a:r>
            <a:r>
              <a:rPr lang="en-US" sz="1200" kern="1200" baseline="0" dirty="0" err="1" smtClean="0">
                <a:solidFill>
                  <a:schemeClr val="tx1"/>
                </a:solidFill>
                <a:latin typeface="+mn-lt"/>
                <a:ea typeface="+mn-ea"/>
                <a:cs typeface="+mn-cs"/>
              </a:rPr>
              <a:t>minification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reduce white space and remove comments.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The YUI compressor supports CSS.</a:t>
            </a:r>
          </a:p>
        </p:txBody>
      </p:sp>
      <p:sp>
        <p:nvSpPr>
          <p:cNvPr id="4" name="Slide Number Placeholder 3"/>
          <p:cNvSpPr>
            <a:spLocks noGrp="1"/>
          </p:cNvSpPr>
          <p:nvPr>
            <p:ph type="sldNum" sz="quarter" idx="10"/>
          </p:nvPr>
        </p:nvSpPr>
        <p:spPr/>
        <p:txBody>
          <a:bodyPr/>
          <a:lstStyle/>
          <a:p>
            <a:fld id="{7EB905EF-9BD7-4070-809C-2EED7CB1907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with </a:t>
            </a:r>
            <a:r>
              <a:rPr lang="en-US" dirty="0" err="1" smtClean="0"/>
              <a:t>javaScript</a:t>
            </a:r>
            <a:r>
              <a:rPr lang="en-US" dirty="0" smtClean="0"/>
              <a:t>,</a:t>
            </a:r>
            <a:r>
              <a:rPr lang="en-US" baseline="0" dirty="0" smtClean="0"/>
              <a:t> you only want to load CSS once, and you need to make sure that all the styles you need are included in the page. You can use </a:t>
            </a:r>
            <a:r>
              <a:rPr lang="en-US" baseline="0" dirty="0" err="1" smtClean="0"/>
              <a:t>javascript</a:t>
            </a:r>
            <a:r>
              <a:rPr lang="en-US" baseline="0" dirty="0" smtClean="0"/>
              <a:t> to load CSS like the example we looked at earlier, except instead of dynamically adding script elements, we add style elements. However, that means you have to write JS every time you want to include CSS, and that sounds like a lot of unnecessary runaround to me. So my preferred method with CSS is to manage it on the server side.</a:t>
            </a:r>
          </a:p>
          <a:p>
            <a:endParaRPr lang="en-US" dirty="0" smtClean="0"/>
          </a:p>
          <a:p>
            <a:r>
              <a:rPr lang="en-US" dirty="0" smtClean="0"/>
              <a:t>Here’s one strategy – a</a:t>
            </a:r>
            <a:r>
              <a:rPr lang="en-US" baseline="0" dirty="0" smtClean="0"/>
              <a:t> simple custom tag I wrote to offer a convenient and consistent way to load CSS files. If all your CSS links run through a central file, it’s easy to make global changes, </a:t>
            </a:r>
            <a:r>
              <a:rPr lang="en-US" i="1" baseline="0" dirty="0" smtClean="0"/>
              <a:t>and</a:t>
            </a:r>
            <a:r>
              <a:rPr lang="en-US" i="0" baseline="0" dirty="0" smtClean="0"/>
              <a:t> provide your entire team with an easy way to use best practices.</a:t>
            </a:r>
          </a:p>
          <a:p>
            <a:r>
              <a:rPr lang="en-US" i="0" baseline="0" dirty="0" smtClean="0"/>
              <a:t>The way it works is that you either wrap it around some CSS for embedded styles, or point it to a style sheet, and it takes care of the include code for you.</a:t>
            </a:r>
          </a:p>
          <a:p>
            <a:r>
              <a:rPr lang="en-US" i="0" baseline="0" dirty="0" smtClean="0"/>
              <a:t>This is a basic solution, but if you need more features and performance, or you have a large app with lots of style sheets, you can also use one of the bundling components that we looked at for JS – </a:t>
            </a:r>
            <a:r>
              <a:rPr lang="en-US" i="0" baseline="0" dirty="0" err="1" smtClean="0"/>
              <a:t>Scriptalizer</a:t>
            </a:r>
            <a:r>
              <a:rPr lang="en-US" i="0" baseline="0" dirty="0" smtClean="0"/>
              <a:t> or Combine.cfc.</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CSS needs comments – as with any language, use many as you need but no more. Just because the syntax is simple doesn't mean interpreting styles is. Explain hacks, workarounds and redundancies. Denote section and page specific areas. Denote areas of style sheet such as layout, header, </a:t>
            </a:r>
            <a:r>
              <a:rPr lang="en-US" sz="1200" kern="1200" dirty="0" err="1" smtClean="0">
                <a:solidFill>
                  <a:schemeClr val="tx1"/>
                </a:solidFill>
                <a:latin typeface="+mn-lt"/>
                <a:ea typeface="+mn-ea"/>
                <a:cs typeface="+mn-cs"/>
              </a:rPr>
              <a:t>nav</a:t>
            </a:r>
            <a:r>
              <a:rPr lang="en-US" sz="1200" kern="1200" dirty="0" smtClean="0">
                <a:solidFill>
                  <a:schemeClr val="tx1"/>
                </a:solidFill>
                <a:latin typeface="+mn-lt"/>
                <a:ea typeface="+mn-ea"/>
                <a:cs typeface="+mn-cs"/>
              </a:rPr>
              <a:t>, sidebar footer, typography. Add comment hooks</a:t>
            </a:r>
            <a:r>
              <a:rPr lang="en-US" sz="1200" kern="1200" baseline="0" dirty="0" smtClean="0">
                <a:solidFill>
                  <a:schemeClr val="tx1"/>
                </a:solidFill>
                <a:latin typeface="+mn-lt"/>
                <a:ea typeface="+mn-ea"/>
                <a:cs typeface="+mn-cs"/>
              </a:rPr>
              <a:t> for searches that make sense.</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Some like to indent related and cascaded styles together - I personally find this hard to read but it may work for you</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within </a:t>
            </a:r>
            <a:r>
              <a:rPr lang="en-US" sz="1200" kern="1200" dirty="0" smtClean="0">
                <a:solidFill>
                  <a:schemeClr val="tx1"/>
                </a:solidFill>
                <a:latin typeface="+mn-lt"/>
                <a:ea typeface="+mn-ea"/>
                <a:cs typeface="+mn-cs"/>
              </a:rPr>
              <a:t>the file, declar</a:t>
            </a:r>
            <a:r>
              <a:rPr lang="en-US" sz="1200" kern="1200" baseline="0" dirty="0" smtClean="0">
                <a:solidFill>
                  <a:schemeClr val="tx1"/>
                </a:solidFill>
                <a:latin typeface="+mn-lt"/>
                <a:ea typeface="+mn-ea"/>
                <a:cs typeface="+mn-cs"/>
              </a:rPr>
              <a:t>e your rules from the</a:t>
            </a:r>
            <a:r>
              <a:rPr lang="en-US" sz="1200" kern="1200" dirty="0" smtClean="0">
                <a:solidFill>
                  <a:schemeClr val="tx1"/>
                </a:solidFill>
                <a:latin typeface="+mn-lt"/>
                <a:ea typeface="+mn-ea"/>
                <a:cs typeface="+mn-cs"/>
              </a:rPr>
              <a:t> least specific to most specific</a:t>
            </a:r>
          </a:p>
          <a:p>
            <a:pPr lvl="1"/>
            <a:r>
              <a:rPr lang="en-US" sz="1200" kern="1200" dirty="0" smtClean="0">
                <a:solidFill>
                  <a:schemeClr val="tx1"/>
                </a:solidFill>
                <a:latin typeface="+mn-lt"/>
                <a:ea typeface="+mn-ea"/>
                <a:cs typeface="+mn-cs"/>
              </a:rPr>
              <a:t>global</a:t>
            </a:r>
          </a:p>
          <a:p>
            <a:pPr lvl="1"/>
            <a:r>
              <a:rPr lang="en-US" sz="1200" kern="1200" dirty="0" smtClean="0">
                <a:solidFill>
                  <a:schemeClr val="tx1"/>
                </a:solidFill>
                <a:latin typeface="+mn-lt"/>
                <a:ea typeface="+mn-ea"/>
                <a:cs typeface="+mn-cs"/>
              </a:rPr>
              <a:t>helper</a:t>
            </a:r>
          </a:p>
          <a:p>
            <a:pPr lvl="1"/>
            <a:r>
              <a:rPr lang="en-US" sz="1200" kern="1200" dirty="0" smtClean="0">
                <a:solidFill>
                  <a:schemeClr val="tx1"/>
                </a:solidFill>
                <a:latin typeface="+mn-lt"/>
                <a:ea typeface="+mn-ea"/>
                <a:cs typeface="+mn-cs"/>
              </a:rPr>
              <a:t>page structure</a:t>
            </a:r>
          </a:p>
          <a:p>
            <a:pPr lvl="1"/>
            <a:r>
              <a:rPr lang="en-US" sz="1200" kern="1200" dirty="0" smtClean="0">
                <a:solidFill>
                  <a:schemeClr val="tx1"/>
                </a:solidFill>
                <a:latin typeface="+mn-lt"/>
                <a:ea typeface="+mn-ea"/>
                <a:cs typeface="+mn-cs"/>
              </a:rPr>
              <a:t>page/section specific</a:t>
            </a:r>
          </a:p>
          <a:p>
            <a:endParaRPr lang="en-US" dirty="0" smtClean="0"/>
          </a:p>
          <a:p>
            <a:r>
              <a:rPr lang="en-US" dirty="0" smtClean="0"/>
              <a:t>This helps</a:t>
            </a:r>
            <a:r>
              <a:rPr lang="en-US" baseline="0" dirty="0" smtClean="0"/>
              <a:t> you to manage the Cascade effectively, because the cascade looks at order and specificity. If you have highly specific rules at the top of your file, when you go to write a rule that overrides it, you have to mess up your order…if you even realize that you have that problem! This method takes the confusion out of the cascade.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you write styles, rather than trying to declare every property of a style, make the definition as minimal as possible. Only write declarations that are essential for that particular rule, and utilize the cascade for the rest. This will give you more flexibility in combining and cascading styles, without having to overwrite others.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can follow him on Twitter.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t>
            </a:r>
            <a:r>
              <a:rPr lang="en-US" dirty="0" smtClean="0"/>
              <a:t>of the most essential tools for CSS is a good reset style sheet. Stop worrying about inconsistencies</a:t>
            </a:r>
            <a:r>
              <a:rPr lang="en-US" baseline="0" dirty="0" smtClean="0"/>
              <a:t> in how browsers treat font sizes, padding, margins, bullets and default styles. A reset removes or standardizes the styles on all elements that differ across browsers. Firefox may add a default padding of 1em to list elements, and IE adds 1.2ems – your reset style sheet sets them both to 1em. It will help your sites look more consistent across browsers, and will prevent you from having to write one-off rules to standardize.</a:t>
            </a:r>
          </a:p>
          <a:p>
            <a:endParaRPr lang="en-US" baseline="0" dirty="0" smtClean="0"/>
          </a:p>
          <a:p>
            <a:r>
              <a:rPr lang="en-US" baseline="0" dirty="0" smtClean="0"/>
              <a:t>There are two popular, good ones out there that most others are based off of – Eric Meyer (Patron Saint of CSS) and YUI. They both take slightly different approaches. Eric Meyer’s removes everything to its most basic appearance; YUI just standardizes the key elements and leaves in a little more “style”. Try them both to see what you like better.</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onion-skin overlay example of the same site, markup and </a:t>
            </a:r>
            <a:r>
              <a:rPr lang="en-US" dirty="0" err="1" smtClean="0"/>
              <a:t>css</a:t>
            </a:r>
            <a:r>
              <a:rPr lang="en-US" dirty="0" smtClean="0"/>
              <a:t> with</a:t>
            </a:r>
            <a:r>
              <a:rPr lang="en-US" baseline="0" dirty="0" smtClean="0"/>
              <a:t> no reset styles. This shows IE overlaid on Firefox, and you’ll notice that there are differences in the spacing that create a lot of differences between the rendering in the two browsers. The more content you have, the more dramatic the difference.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page, with both browsers using a Reset</a:t>
            </a:r>
            <a:r>
              <a:rPr lang="en-US" baseline="0" dirty="0" smtClean="0"/>
              <a:t> style sheet. The style sheet has standardized the display across the browsers, and also eliminated some default formatting like bullets and heading font size. Now we have a better baseline to start from.</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reset options do</a:t>
            </a:r>
            <a:r>
              <a:rPr lang="en-US" baseline="0" dirty="0" smtClean="0"/>
              <a:t> vary – this shows the YUI reset overlaid on the Eric Meyer reset. They each handle the standardization and stripping of formatting slightly differently. Neither is better, it’s just a matter of what you prefer. </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should be using a modular</a:t>
            </a:r>
            <a:r>
              <a:rPr lang="en-US" sz="1200" kern="1200" baseline="0" dirty="0" smtClean="0">
                <a:solidFill>
                  <a:schemeClr val="tx1"/>
                </a:solidFill>
                <a:latin typeface="+mn-lt"/>
                <a:ea typeface="+mn-ea"/>
                <a:cs typeface="+mn-cs"/>
              </a:rPr>
              <a:t> layout system. Don’t write custom positioning for every element on the page, you’ll end up with a lot of repetition and it makes it really difficult to keep your layout consistent. Instead, design reusable classes that assign common positioning rules, and then add them wherever you need them.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 sure where to start? Use one of the popular CSS frameworks. They take care of standardizing positioning across browsers, and give you a series of layout modules to make positioning painless. They help minimize duplication and they also help abstract your CSS layout from the skin of your application.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you’re more comfortable with the concept, perhaps you can create your own grid system for your specific project, or your own framework that you can use across all of your applications. This article by JSM helps you get started.</a:t>
            </a:r>
          </a:p>
        </p:txBody>
      </p:sp>
      <p:sp>
        <p:nvSpPr>
          <p:cNvPr id="4" name="Slide Number Placeholder 3"/>
          <p:cNvSpPr>
            <a:spLocks noGrp="1"/>
          </p:cNvSpPr>
          <p:nvPr>
            <p:ph type="sldNum" sz="quarter" idx="10"/>
          </p:nvPr>
        </p:nvSpPr>
        <p:spPr/>
        <p:txBody>
          <a:bodyPr/>
          <a:lstStyle/>
          <a:p>
            <a:fld id="{7EB905EF-9BD7-4070-809C-2EED7CB1907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create modular layouts…and you can create modular styles. By taking advantage</a:t>
            </a:r>
            <a:r>
              <a:rPr lang="en-US" baseline="0" dirty="0" smtClean="0"/>
              <a:t> of the Cascade, you can create classes that only define their most unique features. Then, you can apply multiple classes to elements to build the styles upon </a:t>
            </a:r>
            <a:r>
              <a:rPr lang="en-US" baseline="0" dirty="0" err="1" smtClean="0"/>
              <a:t>eachother</a:t>
            </a:r>
            <a:r>
              <a:rPr lang="en-US" baseline="0" dirty="0" smtClean="0"/>
              <a:t>.</a:t>
            </a:r>
          </a:p>
          <a:p>
            <a:endParaRPr lang="en-US" baseline="0" dirty="0" smtClean="0"/>
          </a:p>
          <a:p>
            <a:r>
              <a:rPr lang="en-US" baseline="0" dirty="0" smtClean="0"/>
              <a:t>Here’s an example of a set of styles for alerts and notifications. You know those little messages that appear at the top of the screen to let your users know if something worked…or some other bit of info they need to know? Here’s how to create a simple and easily memorized set of styles that provides you with consistent message formats.</a:t>
            </a:r>
          </a:p>
          <a:p>
            <a:endParaRPr lang="en-US" baseline="0" dirty="0" smtClean="0"/>
          </a:p>
          <a:p>
            <a:r>
              <a:rPr lang="en-US" baseline="0" dirty="0" smtClean="0"/>
              <a:t>First we have our base notification class – it defines the default colors, fonts, positioning and sizing. It’s our green message, and we’ll use it for most confirmations.</a:t>
            </a:r>
          </a:p>
          <a:p>
            <a:r>
              <a:rPr lang="en-US" baseline="0" dirty="0" smtClean="0"/>
              <a:t>Then we’ll add a class for warnings, it looks the same but it’s yellow instead. The only thing we need to define is a new border and background color.</a:t>
            </a:r>
          </a:p>
          <a:p>
            <a:r>
              <a:rPr lang="en-US" baseline="0" dirty="0" smtClean="0"/>
              <a:t>We’ll do the same for errors.</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what the HTML looks like. We mark</a:t>
            </a:r>
            <a:r>
              <a:rPr lang="en-US" baseline="0" dirty="0" smtClean="0"/>
              <a:t> up each notification the same, they all get the notification class. Then they get another class based on the type of notification.</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rendered version</a:t>
            </a:r>
            <a:r>
              <a:rPr lang="en-US" baseline="0" dirty="0" smtClean="0"/>
              <a:t> looks like this.</a:t>
            </a:r>
          </a:p>
          <a:p>
            <a:endParaRPr lang="en-US" baseline="0" dirty="0" smtClean="0"/>
          </a:p>
          <a:p>
            <a:r>
              <a:rPr lang="en-US" baseline="0" dirty="0" smtClean="0"/>
              <a:t>This is a useful technique in many areas – for buttons, form elements, just about anywhere. Don’t try to override and avoid the Cascade, embrace it and use it to your advantage.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Working</a:t>
            </a:r>
            <a:r>
              <a:rPr lang="en-US" sz="1200" kern="1200" baseline="0" dirty="0" smtClean="0">
                <a:solidFill>
                  <a:schemeClr val="tx1"/>
                </a:solidFill>
                <a:latin typeface="+mn-lt"/>
                <a:ea typeface="+mn-ea"/>
                <a:cs typeface="+mn-cs"/>
              </a:rPr>
              <a:t> with multiple CSS files can be good and bad.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a:t>
            </a:r>
            <a:r>
              <a:rPr lang="en-US" sz="1200" kern="1200" dirty="0" smtClean="0">
                <a:solidFill>
                  <a:schemeClr val="tx1"/>
                </a:solidFill>
                <a:latin typeface="+mn-lt"/>
                <a:ea typeface="+mn-ea"/>
                <a:cs typeface="+mn-cs"/>
              </a:rPr>
              <a:t>you use multiple files: split them up according to media – keeping in mind that we’ll bundle them together</a:t>
            </a:r>
            <a:r>
              <a:rPr lang="en-US" sz="1200" kern="1200" baseline="0" dirty="0" smtClean="0">
                <a:solidFill>
                  <a:schemeClr val="tx1"/>
                </a:solidFill>
                <a:latin typeface="+mn-lt"/>
                <a:ea typeface="+mn-ea"/>
                <a:cs typeface="+mn-cs"/>
              </a:rPr>
              <a:t> when we serve them up – this is only for development</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framework (grids, typography, reset)  that can be used across many applications, then app-specific</a:t>
            </a:r>
          </a:p>
          <a:p>
            <a:pPr lvl="1"/>
            <a:r>
              <a:rPr lang="en-US" sz="1200" kern="1200" dirty="0" smtClean="0">
                <a:solidFill>
                  <a:schemeClr val="tx1"/>
                </a:solidFill>
                <a:latin typeface="+mn-lt"/>
                <a:ea typeface="+mn-ea"/>
                <a:cs typeface="+mn-cs"/>
              </a:rPr>
              <a:t>core (application specific) - the skin and styling</a:t>
            </a:r>
          </a:p>
          <a:p>
            <a:pPr lvl="1"/>
            <a:r>
              <a:rPr lang="en-US" sz="1200" kern="1200" dirty="0" smtClean="0">
                <a:solidFill>
                  <a:schemeClr val="tx1"/>
                </a:solidFill>
                <a:latin typeface="+mn-lt"/>
                <a:ea typeface="+mn-ea"/>
                <a:cs typeface="+mn-cs"/>
              </a:rPr>
              <a:t>sometimes useful to have a separate sheet for certain parts, such as view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edit, or admin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public</a:t>
            </a:r>
          </a:p>
          <a:p>
            <a:pPr lvl="1"/>
            <a:r>
              <a:rPr lang="en-US" sz="1200" kern="1200" dirty="0" smtClean="0">
                <a:solidFill>
                  <a:schemeClr val="tx1"/>
                </a:solidFill>
                <a:latin typeface="+mn-lt"/>
                <a:ea typeface="+mn-ea"/>
                <a:cs typeface="+mn-cs"/>
              </a:rPr>
              <a:t>hacks and browser-specific (conditional comments for IE, </a:t>
            </a:r>
            <a:r>
              <a:rPr lang="en-US" sz="1200" kern="1200" dirty="0" err="1" smtClean="0">
                <a:solidFill>
                  <a:schemeClr val="tx1"/>
                </a:solidFill>
                <a:latin typeface="+mn-lt"/>
                <a:ea typeface="+mn-ea"/>
                <a:cs typeface="+mn-cs"/>
              </a:rPr>
              <a:t>cf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cgi.http_user_agent</a:t>
            </a:r>
            <a:r>
              <a:rPr lang="en-US" sz="1200" kern="1200" dirty="0" smtClean="0">
                <a:solidFill>
                  <a:schemeClr val="tx1"/>
                </a:solidFill>
                <a:latin typeface="+mn-lt"/>
                <a:ea typeface="+mn-ea"/>
                <a:cs typeface="+mn-cs"/>
              </a:rPr>
              <a:t> for safari or others)</a:t>
            </a:r>
          </a:p>
          <a:p>
            <a:pPr lvl="0"/>
            <a:r>
              <a:rPr lang="en-US" sz="1200" kern="1200" dirty="0" smtClean="0">
                <a:solidFill>
                  <a:schemeClr val="tx1"/>
                </a:solidFill>
                <a:latin typeface="+mn-lt"/>
                <a:ea typeface="+mn-ea"/>
                <a:cs typeface="+mn-cs"/>
              </a:rPr>
              <a:t>file organization schemes that don't work:</a:t>
            </a:r>
          </a:p>
          <a:p>
            <a:pPr lvl="1"/>
            <a:r>
              <a:rPr lang="en-US" sz="1200" kern="1200" dirty="0" smtClean="0">
                <a:solidFill>
                  <a:schemeClr val="tx1"/>
                </a:solidFill>
                <a:latin typeface="+mn-lt"/>
                <a:ea typeface="+mn-ea"/>
                <a:cs typeface="+mn-cs"/>
              </a:rPr>
              <a:t>separating colors and skins from other parts – not</a:t>
            </a:r>
            <a:r>
              <a:rPr lang="en-US" sz="1200" kern="1200" baseline="0" dirty="0" smtClean="0">
                <a:solidFill>
                  <a:schemeClr val="tx1"/>
                </a:solidFill>
                <a:latin typeface="+mn-lt"/>
                <a:ea typeface="+mn-ea"/>
                <a:cs typeface="+mn-cs"/>
              </a:rPr>
              <a:t> talking about client customization, just your own stuff</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separating typography from layout (just creates more work and headache)</a:t>
            </a:r>
          </a:p>
          <a:p>
            <a:endParaRPr lang="en-US" dirty="0" smtClean="0"/>
          </a:p>
          <a:p>
            <a:r>
              <a:rPr lang="en-US" dirty="0" smtClean="0"/>
              <a:t>The main exception to breaking out typography</a:t>
            </a:r>
            <a:r>
              <a:rPr lang="en-US" baseline="0" dirty="0" smtClean="0"/>
              <a:t> and colors are if you’re creating a user-</a:t>
            </a:r>
            <a:r>
              <a:rPr lang="en-US" baseline="0" dirty="0" err="1" smtClean="0"/>
              <a:t>skinnable</a:t>
            </a:r>
            <a:r>
              <a:rPr lang="en-US" baseline="0" dirty="0" smtClean="0"/>
              <a:t> app or in some situation where you want only certain styles to be swappable. But in this case, you should use a style sheet that overrides the defaults, so it’s in addition to – not instead of – the basic structure.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to basics. Images are</a:t>
            </a:r>
            <a:r>
              <a:rPr lang="en-US" baseline="0" dirty="0" smtClean="0"/>
              <a:t> one of the first optimization techniques we use when we learn web design, and they tend to get more attention because of their file size. However, I felt I would be remiss if I didn’t cover some of the more important and modern techniques to optimize images, because it’s such an important foundation.</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talk is about control of things that start out nice but can quickly get unruly, like puppies.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That’s him getting playful on the first weekend we had him, that’s his first chew toy which he destroyed in an hour, and that’s him passed out next to his first beer.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kidding)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he was a natural born troublemaker.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EB905EF-9BD7-4070-809C-2EED7CB1907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file organization and planning </a:t>
            </a:r>
          </a:p>
          <a:p>
            <a:pPr lvl="2"/>
            <a:r>
              <a:rPr lang="en-US" sz="1200" kern="1200" dirty="0" smtClean="0">
                <a:solidFill>
                  <a:schemeClr val="tx1"/>
                </a:solidFill>
                <a:latin typeface="+mn-lt"/>
                <a:ea typeface="+mn-ea"/>
                <a:cs typeface="+mn-cs"/>
              </a:rPr>
              <a:t>keep images in a central place, and create a virtual directory if you need to - or use a CDN – don’t let images get scattered throughout the site</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separate structure and skin (corners, background textures); </a:t>
            </a:r>
            <a:r>
              <a:rPr lang="en-US" sz="1200" kern="1200" dirty="0" err="1" smtClean="0">
                <a:solidFill>
                  <a:schemeClr val="tx1"/>
                </a:solidFill>
                <a:latin typeface="+mn-lt"/>
                <a:ea typeface="+mn-ea"/>
                <a:cs typeface="+mn-cs"/>
              </a:rPr>
              <a:t>ui</a:t>
            </a:r>
            <a:r>
              <a:rPr lang="en-US" sz="1200" kern="1200" dirty="0" smtClean="0">
                <a:solidFill>
                  <a:schemeClr val="tx1"/>
                </a:solidFill>
                <a:latin typeface="+mn-lt"/>
                <a:ea typeface="+mn-ea"/>
                <a:cs typeface="+mn-cs"/>
              </a:rPr>
              <a:t> elements (buttons and tabs); icons and sprites; from content – illustrations, photos and other images that support content</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Have one logo folder (or am I the only one who's seen sites with 20 copies of their logo all over the place?!) – have a specific and obvious place where logos go and where your</a:t>
            </a:r>
            <a:r>
              <a:rPr lang="en-US" sz="1200" kern="1200" baseline="0" dirty="0" smtClean="0">
                <a:solidFill>
                  <a:schemeClr val="tx1"/>
                </a:solidFill>
                <a:latin typeface="+mn-lt"/>
                <a:ea typeface="+mn-ea"/>
                <a:cs typeface="+mn-cs"/>
              </a:rPr>
              <a:t> team knows</a:t>
            </a:r>
            <a:r>
              <a:rPr lang="en-US" sz="1200" kern="1200" dirty="0" smtClean="0">
                <a:solidFill>
                  <a:schemeClr val="tx1"/>
                </a:solidFill>
                <a:latin typeface="+mn-lt"/>
                <a:ea typeface="+mn-ea"/>
                <a:cs typeface="+mn-cs"/>
              </a:rPr>
              <a:t> they can be found.</a:t>
            </a:r>
            <a:r>
              <a:rPr lang="en-US" sz="1200" kern="1200" baseline="0" dirty="0" smtClean="0">
                <a:solidFill>
                  <a:schemeClr val="tx1"/>
                </a:solidFill>
                <a:latin typeface="+mn-lt"/>
                <a:ea typeface="+mn-ea"/>
                <a:cs typeface="+mn-cs"/>
              </a:rPr>
              <a:t> If you have many versions of the same image – perhaps your logo, or a diagram or icon you use a lot – come up with a naming convention that makes it clear which version it is. Perhaps you have a transparent or knockout version, or a small or large version. Name the file with its dimensions and other unique attributes. This also makes it easy if you change your logo – you have a complete list of what files need to be updated to universally replace the logo across your site.</a:t>
            </a:r>
            <a:endParaRPr lang="en-US" sz="1200" kern="1200" dirty="0" smtClean="0">
              <a:solidFill>
                <a:schemeClr val="tx1"/>
              </a:solidFill>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Look at the specific needs of your application, you may also need a central place for uploaded</a:t>
            </a:r>
            <a:r>
              <a:rPr lang="en-US" sz="1200" kern="1200" baseline="0" dirty="0" smtClean="0">
                <a:solidFill>
                  <a:schemeClr val="tx1"/>
                </a:solidFill>
                <a:latin typeface="+mn-lt"/>
                <a:ea typeface="+mn-ea"/>
                <a:cs typeface="+mn-cs"/>
              </a:rPr>
              <a:t> files, for user-uploaded content, documents, etc. </a:t>
            </a:r>
            <a:endParaRPr lang="en-US" sz="1200" kern="1200" dirty="0" smtClean="0">
              <a:solidFill>
                <a:schemeClr val="tx1"/>
              </a:solidFill>
              <a:latin typeface="+mn-lt"/>
              <a:ea typeface="+mn-ea"/>
              <a:cs typeface="+mn-cs"/>
            </a:endParaRP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If you have partner or client content, give them a dedicated directory</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philosopy</a:t>
            </a:r>
            <a:r>
              <a:rPr lang="en-US" sz="1200" kern="1200" baseline="0" dirty="0" smtClean="0">
                <a:solidFill>
                  <a:schemeClr val="tx1"/>
                </a:solidFill>
                <a:latin typeface="+mn-lt"/>
                <a:ea typeface="+mn-ea"/>
                <a:cs typeface="+mn-cs"/>
              </a:rPr>
              <a:t> is to separate images by concern, without fragmenting them into so many pieces that you can’t find what you need.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aren’t too many loading strategies with images, except to say that you can also set expires headers on frequently used images like logos and navigation.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B905EF-9BD7-4070-809C-2EED7CB1907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optimization </a:t>
            </a:r>
          </a:p>
          <a:p>
            <a:pPr lvl="1"/>
            <a:r>
              <a:rPr lang="en-US" sz="1200" kern="1200" dirty="0" smtClean="0">
                <a:solidFill>
                  <a:schemeClr val="tx1"/>
                </a:solidFill>
                <a:latin typeface="+mn-lt"/>
                <a:ea typeface="+mn-ea"/>
                <a:cs typeface="+mn-cs"/>
              </a:rPr>
              <a:t>PNG files tend to provide the best optimization results: smallest file with best appearance, </a:t>
            </a:r>
            <a:r>
              <a:rPr lang="en-US" sz="1200" i="1" kern="1200" dirty="0" smtClean="0">
                <a:solidFill>
                  <a:schemeClr val="tx1"/>
                </a:solidFill>
                <a:latin typeface="+mn-lt"/>
                <a:ea typeface="+mn-ea"/>
                <a:cs typeface="+mn-cs"/>
              </a:rPr>
              <a:t>you don't have to use alpha transparency</a:t>
            </a:r>
            <a:r>
              <a:rPr lang="en-US" sz="1200" kern="1200" dirty="0" smtClean="0">
                <a:solidFill>
                  <a:schemeClr val="tx1"/>
                </a:solidFill>
                <a:latin typeface="+mn-lt"/>
                <a:ea typeface="+mn-ea"/>
                <a:cs typeface="+mn-cs"/>
              </a:rPr>
              <a:t>, you can use index transparency</a:t>
            </a:r>
          </a:p>
          <a:p>
            <a:pPr lvl="1"/>
            <a:r>
              <a:rPr lang="en-US" sz="1200" kern="1200" dirty="0" smtClean="0">
                <a:solidFill>
                  <a:schemeClr val="tx1"/>
                </a:solidFill>
                <a:latin typeface="+mn-lt"/>
                <a:ea typeface="+mn-ea"/>
                <a:cs typeface="+mn-cs"/>
              </a:rPr>
              <a:t>JPEGS for photos and multiple color or continuous tone images, and smooth gradients</a:t>
            </a:r>
          </a:p>
          <a:p>
            <a:pPr lvl="1"/>
            <a:r>
              <a:rPr lang="en-US" sz="1200" kern="1200" dirty="0" smtClean="0">
                <a:solidFill>
                  <a:schemeClr val="tx1"/>
                </a:solidFill>
                <a:latin typeface="+mn-lt"/>
                <a:ea typeface="+mn-ea"/>
                <a:cs typeface="+mn-cs"/>
              </a:rPr>
              <a:t>GIFS for simple illustrations, logos and blocks of solid color (especially horizontal stripes, because that's how the files are written) BUT there are few reasons to use a GIF when you can use a PNG</a:t>
            </a:r>
          </a:p>
          <a:p>
            <a:pPr lvl="1"/>
            <a:r>
              <a:rPr lang="en-US" sz="1200" kern="1200" dirty="0" smtClean="0">
                <a:solidFill>
                  <a:schemeClr val="tx1"/>
                </a:solidFill>
                <a:latin typeface="+mn-lt"/>
                <a:ea typeface="+mn-ea"/>
                <a:cs typeface="+mn-cs"/>
              </a:rPr>
              <a:t>VISUAL Bottom line: use the 4-up option in your graphics editor</a:t>
            </a:r>
          </a:p>
          <a:p>
            <a:pPr lvl="1"/>
            <a:r>
              <a:rPr lang="en-US" sz="1200" kern="1200" dirty="0" smtClean="0">
                <a:solidFill>
                  <a:schemeClr val="tx1"/>
                </a:solidFill>
                <a:latin typeface="+mn-lt"/>
                <a:ea typeface="+mn-ea"/>
                <a:cs typeface="+mn-cs"/>
              </a:rPr>
              <a:t>Fireworks does a better job at compression that Photoshop, </a:t>
            </a:r>
            <a:r>
              <a:rPr lang="en-US" sz="1200" i="1" kern="1200" dirty="0" smtClean="0">
                <a:solidFill>
                  <a:schemeClr val="tx1"/>
                </a:solidFill>
                <a:latin typeface="+mn-lt"/>
                <a:ea typeface="+mn-ea"/>
                <a:cs typeface="+mn-cs"/>
              </a:rPr>
              <a:t>most</a:t>
            </a:r>
            <a:r>
              <a:rPr lang="en-US" sz="1200" kern="1200" dirty="0" smtClean="0">
                <a:solidFill>
                  <a:schemeClr val="tx1"/>
                </a:solidFill>
                <a:latin typeface="+mn-lt"/>
                <a:ea typeface="+mn-ea"/>
                <a:cs typeface="+mn-cs"/>
              </a:rPr>
              <a:t> of the time</a:t>
            </a:r>
          </a:p>
          <a:p>
            <a:pPr lvl="1"/>
            <a:r>
              <a:rPr lang="en-US" sz="1200" i="0" kern="1200" dirty="0" err="1" smtClean="0">
                <a:solidFill>
                  <a:schemeClr val="tx1"/>
                </a:solidFill>
                <a:latin typeface="+mn-lt"/>
                <a:ea typeface="+mn-ea"/>
                <a:cs typeface="+mn-cs"/>
              </a:rPr>
              <a:t>SmushIt</a:t>
            </a:r>
            <a:r>
              <a:rPr lang="en-US" sz="1200" i="0" kern="1200" dirty="0" smtClean="0">
                <a:solidFill>
                  <a:schemeClr val="tx1"/>
                </a:solidFill>
                <a:latin typeface="+mn-lt"/>
                <a:ea typeface="+mn-ea"/>
                <a:cs typeface="+mn-cs"/>
              </a:rPr>
              <a:t> removes non visual data to further</a:t>
            </a:r>
            <a:r>
              <a:rPr lang="en-US" sz="1200" i="0" kern="1200" baseline="0" dirty="0" smtClean="0">
                <a:solidFill>
                  <a:schemeClr val="tx1"/>
                </a:solidFill>
                <a:latin typeface="+mn-lt"/>
                <a:ea typeface="+mn-ea"/>
                <a:cs typeface="+mn-cs"/>
              </a:rPr>
              <a:t> reduce image sizes: </a:t>
            </a:r>
            <a:r>
              <a:rPr lang="en-US" sz="1200" i="0" kern="1200" dirty="0" smtClean="0">
                <a:solidFill>
                  <a:schemeClr val="tx1"/>
                </a:solidFill>
                <a:latin typeface="+mn-lt"/>
                <a:ea typeface="+mn-ea"/>
                <a:cs typeface="+mn-cs"/>
              </a:rPr>
              <a:t>http://developer.yahoo.com/yslow/smushit/</a:t>
            </a:r>
            <a:r>
              <a:rPr lang="en-US" sz="1200" kern="1200" dirty="0" smtClean="0">
                <a:solidFill>
                  <a:schemeClr val="tx1"/>
                </a:solidFill>
                <a:latin typeface="+mn-lt"/>
                <a:ea typeface="+mn-ea"/>
                <a:cs typeface="+mn-cs"/>
              </a:rPr>
              <a:t>strip color profiles</a:t>
            </a: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sprites </a:t>
            </a:r>
          </a:p>
          <a:p>
            <a:pPr lvl="1"/>
            <a:r>
              <a:rPr lang="en-US" sz="1200" kern="1200" dirty="0" smtClean="0">
                <a:solidFill>
                  <a:schemeClr val="tx1"/>
                </a:solidFill>
                <a:latin typeface="+mn-lt"/>
                <a:ea typeface="+mn-ea"/>
                <a:cs typeface="+mn-cs"/>
              </a:rPr>
              <a:t>VISUAL, CODE Several images of the same size? Navigation tabs. buttons. icons. Tile them all in one image (single http request, cached once) and use background positioning with CSS</a:t>
            </a:r>
          </a:p>
          <a:p>
            <a:pPr lvl="1"/>
            <a:r>
              <a:rPr lang="en-US" sz="1200" kern="1200" dirty="0" smtClean="0">
                <a:solidFill>
                  <a:schemeClr val="tx1"/>
                </a:solidFill>
                <a:latin typeface="+mn-lt"/>
                <a:ea typeface="+mn-ea"/>
                <a:cs typeface="+mn-cs"/>
              </a:rPr>
              <a:t>REALLY easy for </a:t>
            </a:r>
            <a:r>
              <a:rPr lang="en-US" sz="1200" kern="1200" dirty="0" err="1" smtClean="0">
                <a:solidFill>
                  <a:schemeClr val="tx1"/>
                </a:solidFill>
                <a:latin typeface="+mn-lt"/>
                <a:ea typeface="+mn-ea"/>
                <a:cs typeface="+mn-cs"/>
              </a:rPr>
              <a:t>theming</a:t>
            </a:r>
            <a:r>
              <a:rPr lang="en-US" sz="1200" kern="1200" dirty="0" smtClean="0">
                <a:solidFill>
                  <a:schemeClr val="tx1"/>
                </a:solidFill>
                <a:latin typeface="+mn-lt"/>
                <a:ea typeface="+mn-ea"/>
                <a:cs typeface="+mn-cs"/>
              </a:rPr>
              <a:t> sites, conveniently portable</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URL do you really need an image? rounded corners, alpha transparency/</a:t>
            </a:r>
            <a:r>
              <a:rPr lang="en-US" sz="1200" kern="1200" dirty="0" err="1" smtClean="0">
                <a:solidFill>
                  <a:schemeClr val="tx1"/>
                </a:solidFill>
                <a:latin typeface="+mn-lt"/>
                <a:ea typeface="+mn-ea"/>
                <a:cs typeface="+mn-cs"/>
              </a:rPr>
              <a:t>RGBa</a:t>
            </a:r>
            <a:r>
              <a:rPr lang="en-US" sz="1200" kern="1200" dirty="0" smtClean="0">
                <a:solidFill>
                  <a:schemeClr val="tx1"/>
                </a:solidFill>
                <a:latin typeface="+mn-lt"/>
                <a:ea typeface="+mn-ea"/>
                <a:cs typeface="+mn-cs"/>
              </a:rPr>
              <a:t> in modern browsers eliminate many extra image needs</a:t>
            </a:r>
          </a:p>
          <a:p>
            <a:pPr lvl="2"/>
            <a:r>
              <a:rPr lang="en-US" sz="1200" kern="1200" dirty="0" smtClean="0">
                <a:solidFill>
                  <a:schemeClr val="tx1"/>
                </a:solidFill>
                <a:latin typeface="+mn-lt"/>
                <a:ea typeface="+mn-ea"/>
                <a:cs typeface="+mn-cs"/>
              </a:rPr>
              <a:t>target the "polish" for modern browsers, all websites do not have to look the same! they just need to </a:t>
            </a:r>
            <a:r>
              <a:rPr lang="en-US" sz="1200" i="1" kern="1200" dirty="0" smtClean="0">
                <a:solidFill>
                  <a:schemeClr val="tx1"/>
                </a:solidFill>
                <a:latin typeface="+mn-lt"/>
                <a:ea typeface="+mn-ea"/>
                <a:cs typeface="+mn-cs"/>
              </a:rPr>
              <a:t>work</a:t>
            </a:r>
            <a:r>
              <a:rPr lang="en-US" sz="1200" kern="1200" dirty="0" smtClean="0">
                <a:solidFill>
                  <a:schemeClr val="tx1"/>
                </a:solidFill>
                <a:latin typeface="+mn-lt"/>
                <a:ea typeface="+mn-ea"/>
                <a:cs typeface="+mn-cs"/>
              </a:rPr>
              <a:t>! if the effect doesn't make a functional difference, target newer browsers (icedorhot.com example)</a:t>
            </a:r>
          </a:p>
          <a:p>
            <a:pPr lvl="3"/>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Trim images to minimal</a:t>
            </a:r>
            <a:r>
              <a:rPr lang="en-US" sz="1200" kern="1200" baseline="0" dirty="0" smtClean="0">
                <a:solidFill>
                  <a:schemeClr val="tx1"/>
                </a:solidFill>
                <a:latin typeface="+mn-lt"/>
                <a:ea typeface="+mn-ea"/>
                <a:cs typeface="+mn-cs"/>
              </a:rPr>
              <a:t> dimensions</a:t>
            </a:r>
          </a:p>
          <a:p>
            <a:pPr lvl="0"/>
            <a:r>
              <a:rPr lang="en-US" sz="1200" kern="1200" baseline="0" dirty="0" smtClean="0">
                <a:solidFill>
                  <a:schemeClr val="tx1"/>
                </a:solidFill>
                <a:latin typeface="+mn-lt"/>
                <a:ea typeface="+mn-ea"/>
                <a:cs typeface="+mn-cs"/>
              </a:rPr>
              <a:t>Use a small tiled background behind transparent foreground images (keep tiles to at least 10-20 pixels, too much tiling can slow down the browser)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Now we’ll just recap some</a:t>
            </a:r>
            <a:r>
              <a:rPr lang="en-US" sz="1200" kern="1200" baseline="0" dirty="0" smtClean="0">
                <a:solidFill>
                  <a:schemeClr val="tx1"/>
                </a:solidFill>
                <a:latin typeface="+mn-lt"/>
                <a:ea typeface="+mn-ea"/>
                <a:cs typeface="+mn-cs"/>
              </a:rPr>
              <a:t> general advice and tools that can help you make the right decisions.</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kern="1200" dirty="0" smtClean="0">
                <a:solidFill>
                  <a:schemeClr val="tx1"/>
                </a:solidFill>
                <a:latin typeface="+mn-lt"/>
                <a:ea typeface="+mn-ea"/>
                <a:cs typeface="+mn-cs"/>
              </a:rPr>
              <a:t>find something that fits your philosophy and works for you</a:t>
            </a:r>
          </a:p>
          <a:p>
            <a:pPr lvl="2"/>
            <a:r>
              <a:rPr lang="en-US" sz="1200" kern="1200" dirty="0" smtClean="0">
                <a:solidFill>
                  <a:schemeClr val="tx1"/>
                </a:solidFill>
                <a:latin typeface="+mn-lt"/>
                <a:ea typeface="+mn-ea"/>
                <a:cs typeface="+mn-cs"/>
              </a:rPr>
              <a:t>don't worry about the </a:t>
            </a:r>
            <a:r>
              <a:rPr lang="en-US" sz="1200" kern="1200" dirty="0" err="1" smtClean="0">
                <a:solidFill>
                  <a:schemeClr val="tx1"/>
                </a:solidFill>
                <a:latin typeface="+mn-lt"/>
                <a:ea typeface="+mn-ea"/>
                <a:cs typeface="+mn-cs"/>
              </a:rPr>
              <a:t>standardistas</a:t>
            </a:r>
            <a:r>
              <a:rPr lang="en-US" sz="1200" kern="1200" dirty="0" smtClean="0">
                <a:solidFill>
                  <a:schemeClr val="tx1"/>
                </a:solidFill>
                <a:latin typeface="+mn-lt"/>
                <a:ea typeface="+mn-ea"/>
                <a:cs typeface="+mn-cs"/>
              </a:rPr>
              <a:t>, if it allows you to be productive, it's good - use web standards to the extent that they future-proof your site and help you write good code, but don't bang your head against a wall. You don’t work for standards, standards work for you!</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Work</a:t>
            </a:r>
            <a:r>
              <a:rPr lang="en-US" sz="1200" kern="1200" baseline="0" dirty="0" smtClean="0">
                <a:solidFill>
                  <a:schemeClr val="tx1"/>
                </a:solidFill>
                <a:latin typeface="+mn-lt"/>
                <a:ea typeface="+mn-ea"/>
                <a:cs typeface="+mn-cs"/>
              </a:rPr>
              <a:t> with what you know and what you’re comfortable with. There’s nothing wrong with learning something new on a project, but don’t bite off too much at once, try to find something with some familiar elements and then build on that. That’s one of the reasons I believe </a:t>
            </a:r>
            <a:r>
              <a:rPr lang="en-US" sz="1200" kern="1200" baseline="0" dirty="0" err="1" smtClean="0">
                <a:solidFill>
                  <a:schemeClr val="tx1"/>
                </a:solidFill>
                <a:latin typeface="+mn-lt"/>
                <a:ea typeface="+mn-ea"/>
                <a:cs typeface="+mn-cs"/>
              </a:rPr>
              <a:t>jQuery</a:t>
            </a:r>
            <a:r>
              <a:rPr lang="en-US" sz="1200" kern="1200" baseline="0" dirty="0" smtClean="0">
                <a:solidFill>
                  <a:schemeClr val="tx1"/>
                </a:solidFill>
                <a:latin typeface="+mn-lt"/>
                <a:ea typeface="+mn-ea"/>
                <a:cs typeface="+mn-cs"/>
              </a:rPr>
              <a:t> is so successful – it takes all your knowledge of CSS and puts it to use with Dom manipulation.</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analyze your stats to determine what you need to support. Forget about industry-wide statistics and benchmarks, it's your specific audience that matters</a:t>
            </a: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B905EF-9BD7-4070-809C-2EED7CB1907F}"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RIAUnleashed</a:t>
            </a:r>
            <a:r>
              <a:rPr lang="en-US" baseline="0" dirty="0" smtClean="0"/>
              <a:t> – early bird is only $30 and they are almost out of spots, then it goes up to 50 and then 60 is the standard rate. Fantastic deal for a 3-track conference.</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we knew</a:t>
            </a:r>
            <a:r>
              <a:rPr lang="en-US" baseline="0" dirty="0" smtClean="0"/>
              <a:t> it, he turned into…this monster. He can run faster than any human we’ve met, he can knock anybody over, and he can jump a 4-foot fence with no effort at all. He’s extremely cunning and inventive in finding trouble. He’s also aggressively territorial and over-protective of us. We love him, but he causes us problems.</a:t>
            </a:r>
          </a:p>
          <a:p>
            <a:endParaRPr lang="en-US" baseline="0" dirty="0" smtClean="0"/>
          </a:p>
          <a:p>
            <a:r>
              <a:rPr lang="en-US" baseline="0" dirty="0" smtClean="0"/>
              <a:t>The dependencies of your application start out small and cute and easy to control. If they don’t want to obey, you can pick them up and make them do things they don’t want to do.</a:t>
            </a:r>
          </a:p>
          <a:p>
            <a:endParaRPr lang="en-US" baseline="0" dirty="0" smtClean="0"/>
          </a:p>
          <a:p>
            <a:r>
              <a:rPr lang="en-US" baseline="0" dirty="0" smtClean="0"/>
              <a:t>Then they grow up to be 90lb dogs that are smart and strong enough to do whatever they want -  like dogs can quickly become unmanageable if you don’t send them to obedience class: you have to put strategies in place to maintain control of your front end.</a:t>
            </a:r>
          </a:p>
          <a:p>
            <a:endParaRPr lang="en-US" baseline="0" dirty="0" smtClean="0"/>
          </a:p>
          <a:p>
            <a:r>
              <a:rPr lang="en-US" baseline="0" dirty="0" smtClean="0"/>
              <a:t>Little things add up. Dog trainers will tell you that every little interaction with your dog is teaching him behavior. Any time you let him get away with something he shouldn’t, you’re rewarding bad behavior. </a:t>
            </a:r>
          </a:p>
          <a:p>
            <a:endParaRPr lang="en-US" baseline="0" dirty="0" smtClean="0"/>
          </a:p>
          <a:p>
            <a:r>
              <a:rPr lang="en-US" baseline="0" dirty="0" smtClean="0"/>
              <a:t>Any time you let your CSS, JavaScript or image break a rule, you’re letting your front-end application performance get a little bit more out of control.</a:t>
            </a:r>
          </a:p>
          <a:p>
            <a:endParaRPr lang="en-US" baseline="0" dirty="0" smtClean="0"/>
          </a:p>
          <a:p>
            <a:r>
              <a:rPr lang="en-US" baseline="0" dirty="0" smtClean="0"/>
              <a:t>This is a talk about all the little, yet important things you can do to keep your front end dependencies UNDER CONTROL from the start.</a:t>
            </a:r>
          </a:p>
        </p:txBody>
      </p:sp>
      <p:sp>
        <p:nvSpPr>
          <p:cNvPr id="4" name="Slide Number Placeholder 3"/>
          <p:cNvSpPr>
            <a:spLocks noGrp="1"/>
          </p:cNvSpPr>
          <p:nvPr>
            <p:ph type="sldNum" sz="quarter" idx="10"/>
          </p:nvPr>
        </p:nvSpPr>
        <p:spPr/>
        <p:txBody>
          <a:bodyPr/>
          <a:lstStyle/>
          <a:p>
            <a:fld id="{7EB905EF-9BD7-4070-809C-2EED7CB190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how pages are loaded into a browser. This screen</a:t>
            </a:r>
            <a:r>
              <a:rPr lang="en-US" baseline="0" dirty="0" smtClean="0"/>
              <a:t> shot from Firebug shows all the HTTP content that loads on the example web page.</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Every row is an element on the page, a dependency of the page. The page needs that information to render.</a:t>
            </a:r>
            <a:endParaRPr lang="en-US" dirty="0" smtClean="0"/>
          </a:p>
          <a:p>
            <a:pPr>
              <a:buFont typeface="Arial" pitchFamily="34" charset="0"/>
              <a:buChar char="•"/>
            </a:pPr>
            <a:r>
              <a:rPr lang="en-US" dirty="0" smtClean="0"/>
              <a:t>Every element on the page</a:t>
            </a:r>
            <a:r>
              <a:rPr lang="en-US" baseline="0" dirty="0" smtClean="0"/>
              <a:t> is an HTTP request – a request to the server for something. This includes the entire HTML body of the page, any style sheets it links to, any </a:t>
            </a:r>
            <a:r>
              <a:rPr lang="en-US" baseline="0" dirty="0" err="1" smtClean="0"/>
              <a:t>Javascripts</a:t>
            </a:r>
            <a:r>
              <a:rPr lang="en-US" baseline="0" dirty="0" smtClean="0"/>
              <a:t> it imports, any image it includes.</a:t>
            </a:r>
          </a:p>
          <a:p>
            <a:pPr>
              <a:buFont typeface="Arial" pitchFamily="34" charset="0"/>
              <a:buChar char="•"/>
            </a:pPr>
            <a:r>
              <a:rPr lang="en-US" baseline="0" dirty="0" smtClean="0"/>
              <a:t>Every time you add something to the page, you’re adding another little hit on the server. This might not be such a big deal, since these hits may be small…except that they can add up. And even more then that, some parts can’t load until other parts are finished.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where front end performance</a:t>
            </a:r>
            <a:r>
              <a:rPr lang="en-US" sz="1200" kern="1200" baseline="0" dirty="0" smtClean="0">
                <a:solidFill>
                  <a:schemeClr val="tx1"/>
                </a:solidFill>
                <a:latin typeface="+mn-lt"/>
                <a:ea typeface="+mn-ea"/>
                <a:cs typeface="+mn-cs"/>
              </a:rPr>
              <a:t> can be improved. By reducing the size and number of elements you’re loading, you can speed up the load time and responsiveness of your page. But we don’t want to sacrifice the ability to use scripts or images, right? So that’s why we need some guidelines and best practices for improving performance while getting access to the dependencies we need.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B905EF-9BD7-4070-809C-2EED7CB1907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just to be clear, here’s what we’re talking about when we say dependencies.</a:t>
            </a:r>
          </a:p>
          <a:p>
            <a:r>
              <a:rPr lang="en-US" baseline="0" dirty="0" smtClean="0"/>
              <a:t>JavaScript, CSS and Images.</a:t>
            </a:r>
          </a:p>
          <a:p>
            <a:r>
              <a:rPr lang="en-US" baseline="0" dirty="0" smtClean="0"/>
              <a:t>Anything else that has to load besides your HTML page to give you behavior and style.</a:t>
            </a:r>
          </a:p>
          <a:p>
            <a:r>
              <a:rPr lang="en-US" baseline="0" dirty="0" smtClean="0"/>
              <a:t>HTML depends on </a:t>
            </a:r>
            <a:r>
              <a:rPr lang="en-US" dirty="0" err="1" smtClean="0"/>
              <a:t>Javascript</a:t>
            </a:r>
            <a:r>
              <a:rPr lang="en-US" dirty="0" smtClean="0"/>
              <a:t>,</a:t>
            </a:r>
            <a:r>
              <a:rPr lang="en-US" baseline="0" dirty="0" smtClean="0"/>
              <a:t> CSS, Images for a complete front end, so we’ll attack some best practices in each area</a:t>
            </a:r>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Front end performance matters. In fact, Yahoo has did research that showed that</a:t>
            </a:r>
            <a:r>
              <a:rPr lang="en-US" sz="1200" kern="1200" baseline="0" dirty="0" smtClean="0">
                <a:solidFill>
                  <a:schemeClr val="tx1"/>
                </a:solidFill>
                <a:latin typeface="+mn-lt"/>
                <a:ea typeface="+mn-ea"/>
                <a:cs typeface="+mn-cs"/>
              </a:rPr>
              <a:t> most of the render time on a typical web page is front end loading and rendering, not back end data access. This means that there is great performance gain to be had by improving the performance on the client side. This research is what led them to develop the front end performance analysis tool </a:t>
            </a:r>
            <a:r>
              <a:rPr lang="en-US" sz="1200" kern="1200" baseline="0" dirty="0" err="1" smtClean="0">
                <a:solidFill>
                  <a:schemeClr val="tx1"/>
                </a:solidFill>
                <a:latin typeface="+mn-lt"/>
                <a:ea typeface="+mn-ea"/>
                <a:cs typeface="+mn-cs"/>
              </a:rPr>
              <a:t>Yslow</a:t>
            </a:r>
            <a:r>
              <a:rPr lang="en-US" sz="1200" kern="1200" baseline="0" dirty="0" smtClean="0">
                <a:solidFill>
                  <a:schemeClr val="tx1"/>
                </a:solidFill>
                <a:latin typeface="+mn-lt"/>
                <a:ea typeface="+mn-ea"/>
                <a:cs typeface="+mn-cs"/>
              </a:rPr>
              <a:t>, and to publish their guidelines on front end performance.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When you’re using a page</a:t>
            </a:r>
            <a:r>
              <a:rPr lang="en-US" sz="1200" kern="1200" baseline="0" dirty="0" smtClean="0">
                <a:solidFill>
                  <a:schemeClr val="tx1"/>
                </a:solidFill>
                <a:latin typeface="+mn-lt"/>
                <a:ea typeface="+mn-ea"/>
                <a:cs typeface="+mn-cs"/>
              </a:rPr>
              <a:t> of an application, much of the perceived speed of that application is in it’s responsiveness and pliability – how fast does it react when you interact with it? Is there lag between your click and the result? That’s front end performance.</a:t>
            </a: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spend a lot of time optimizing our code on the back end, but what do we do about the front end? Bandwidth is the big bottleneck that you can't control, but you can do many</a:t>
            </a:r>
            <a:r>
              <a:rPr lang="en-US" sz="1200" kern="1200" baseline="0" dirty="0" smtClean="0">
                <a:solidFill>
                  <a:schemeClr val="tx1"/>
                </a:solidFill>
                <a:latin typeface="+mn-lt"/>
                <a:ea typeface="+mn-ea"/>
                <a:cs typeface="+mn-cs"/>
              </a:rPr>
              <a:t> things to minimize the bandwidth you need to deliver a UI</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Much of this talk will be about implementing Yahoo’s recommendation for high performance websites</a:t>
            </a:r>
          </a:p>
        </p:txBody>
      </p:sp>
      <p:sp>
        <p:nvSpPr>
          <p:cNvPr id="4" name="Slide Number Placeholder 3"/>
          <p:cNvSpPr>
            <a:spLocks noGrp="1"/>
          </p:cNvSpPr>
          <p:nvPr>
            <p:ph type="sldNum" sz="quarter" idx="10"/>
          </p:nvPr>
        </p:nvSpPr>
        <p:spPr/>
        <p:txBody>
          <a:bodyPr/>
          <a:lstStyle/>
          <a:p>
            <a:fld id="{7EB905EF-9BD7-4070-809C-2EED7CB1907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it comes to JavaScript, the</a:t>
            </a:r>
            <a:r>
              <a:rPr lang="en-US" sz="1200" kern="1200" baseline="0" dirty="0" smtClean="0">
                <a:solidFill>
                  <a:schemeClr val="tx1"/>
                </a:solidFill>
                <a:latin typeface="+mn-lt"/>
                <a:ea typeface="+mn-ea"/>
                <a:cs typeface="+mn-cs"/>
              </a:rPr>
              <a:t> culprits of slowness tend to be loading too many scripts, and loading them in the wrong places.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starts innocently with one really useful library. Then you find out that library doesn’t do everything you need it to do, so you add another library or perhaps a </a:t>
            </a:r>
            <a:r>
              <a:rPr lang="en-US" sz="1200" kern="1200" baseline="0" dirty="0" err="1" smtClean="0">
                <a:solidFill>
                  <a:schemeClr val="tx1"/>
                </a:solidFill>
                <a:latin typeface="+mn-lt"/>
                <a:ea typeface="+mn-ea"/>
                <a:cs typeface="+mn-cs"/>
              </a:rPr>
              <a:t>plugin</a:t>
            </a:r>
            <a:r>
              <a:rPr lang="en-US" sz="1200" kern="1200" baseline="0" dirty="0" smtClean="0">
                <a:solidFill>
                  <a:schemeClr val="tx1"/>
                </a:solidFill>
                <a:latin typeface="+mn-lt"/>
                <a:ea typeface="+mn-ea"/>
                <a:cs typeface="+mn-cs"/>
              </a:rPr>
              <a:t>. And another. And another. Soon you realize that maybe this library wasn’t the best one for your project, but it’s a LOT of work to go back and </a:t>
            </a:r>
            <a:r>
              <a:rPr lang="en-US" sz="1200" kern="1200" baseline="0" dirty="0" err="1" smtClean="0">
                <a:solidFill>
                  <a:schemeClr val="tx1"/>
                </a:solidFill>
                <a:latin typeface="+mn-lt"/>
                <a:ea typeface="+mn-ea"/>
                <a:cs typeface="+mn-cs"/>
              </a:rPr>
              <a:t>refactor</a:t>
            </a:r>
            <a:r>
              <a:rPr lang="en-US" sz="1200" kern="1200" baseline="0" dirty="0" smtClean="0">
                <a:solidFill>
                  <a:schemeClr val="tx1"/>
                </a:solidFill>
                <a:latin typeface="+mn-lt"/>
                <a:ea typeface="+mn-ea"/>
                <a:cs typeface="+mn-cs"/>
              </a:rPr>
              <a:t> and migrate to a new library. How do you keep it from getting out of hand, and how do you deal with it when you have to load more libraries than you might want to in a perfect world?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905EF-9BD7-4070-809C-2EED7CB1907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0672F-B69B-499B-9745-7762785542AE}" type="datetimeFigureOut">
              <a:rPr lang="en-US" smtClean="0"/>
              <a:pPr/>
              <a:t>8/14/2009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0672F-B69B-499B-9745-7762785542AE}" type="datetimeFigureOut">
              <a:rPr lang="en-US" smtClean="0"/>
              <a:pPr/>
              <a:t>8/14/2009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0672F-B69B-499B-9745-7762785542AE}" type="datetimeFigureOut">
              <a:rPr lang="en-US" smtClean="0"/>
              <a:pPr/>
              <a:t>8/14/2009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0672F-B69B-499B-9745-7762785542AE}" type="datetimeFigureOut">
              <a:rPr lang="en-US" smtClean="0"/>
              <a:pPr/>
              <a:t>8/14/2009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0672F-B69B-499B-9745-7762785542AE}" type="datetimeFigureOut">
              <a:rPr lang="en-US" smtClean="0"/>
              <a:pPr/>
              <a:t>8/14/2009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0672F-B69B-499B-9745-7762785542AE}" type="datetimeFigureOut">
              <a:rPr lang="en-US" smtClean="0"/>
              <a:pPr/>
              <a:t>8/14/2009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0672F-B69B-499B-9745-7762785542AE}" type="datetimeFigureOut">
              <a:rPr lang="en-US" smtClean="0"/>
              <a:pPr/>
              <a:t>8/14/2009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0672F-B69B-499B-9745-7762785542AE}" type="datetimeFigureOut">
              <a:rPr lang="en-US" smtClean="0"/>
              <a:pPr/>
              <a:t>8/14/2009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672F-B69B-499B-9745-7762785542AE}" type="datetimeFigureOut">
              <a:rPr lang="en-US" smtClean="0"/>
              <a:pPr/>
              <a:t>8/14/2009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0672F-B69B-499B-9745-7762785542AE}" type="datetimeFigureOut">
              <a:rPr lang="en-US" smtClean="0"/>
              <a:pPr/>
              <a:t>8/14/2009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0672F-B69B-499B-9745-7762785542AE}" type="datetimeFigureOut">
              <a:rPr lang="en-US" smtClean="0"/>
              <a:pPr/>
              <a:t>8/14/2009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9A03B-EABD-4BFD-95FE-DD16B93738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rgbClr val="341A00"/>
            </a:gs>
            <a:gs pos="100000">
              <a:srgbClr val="5B392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0672F-B69B-499B-9745-7762785542AE}" type="datetimeFigureOut">
              <a:rPr lang="en-US" smtClean="0"/>
              <a:pPr/>
              <a:t>8/14/2009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9A03B-EABD-4BFD-95FE-DD16B93738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20000"/>
              <a:lumOff val="8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5">
              <a:lumMod val="20000"/>
              <a:lumOff val="8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lumMod val="20000"/>
              <a:lumOff val="8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lumMod val="20000"/>
              <a:lumOff val="8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lumMod val="20000"/>
              <a:lumOff val="8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24ways.org/2007/keeping-javascript-dependencies-at-ba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developer.yahoo.com/yui/yuiload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veloper.yahoo.com/yui/compresso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apis/ajaxlib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askapache.com/htaccess/apache-speed-etags.html" TargetMode="External"/><Relationship Id="rId4" Type="http://schemas.openxmlformats.org/officeDocument/2006/relationships/hyperlink" Target="http://www.jesscoburn.com/archives/2008/10/02/quickly-configure-or-disable-etags-in-iis7-or-iis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technet.microsoft.com/en-us/library/cc770661(WS.10).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skapache.com/htaccess/apache-speed-expires.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jslin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yuilibrary.com/" TargetMode="External"/><Relationship Id="rId4" Type="http://schemas.openxmlformats.org/officeDocument/2006/relationships/hyperlink" Target="http://meyerweb.com/eric/tools/css/reset/reset.cs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24ways.org/2008/making-modular-layout-system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C:\Users\Rae\Workspace2\cfunited09\toolbar.html"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file:///C:\Users\Rae\Workspace2\cfunited09\toolbar.html"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meyerweb.com/eric/tools/css/reset/" TargetMode="External"/><Relationship Id="rId3" Type="http://schemas.openxmlformats.org/officeDocument/2006/relationships/hyperlink" Target="http://scriptalizer.com/" TargetMode="External"/><Relationship Id="rId7" Type="http://schemas.openxmlformats.org/officeDocument/2006/relationships/hyperlink" Target="http://developer.yahoo.com/yui/" TargetMode="External"/><Relationship Id="rId2" Type="http://schemas.openxmlformats.org/officeDocument/2006/relationships/hyperlink" Target="http://www.aaronjlynch.com/blog/2008/07/09/Problem-WAY-too-many-javascript-files-Solution-cfscriptalizer" TargetMode="External"/><Relationship Id="rId1" Type="http://schemas.openxmlformats.org/officeDocument/2006/relationships/slideLayout" Target="../slideLayouts/slideLayout4.xml"/><Relationship Id="rId6" Type="http://schemas.openxmlformats.org/officeDocument/2006/relationships/hyperlink" Target="http://960.gs/" TargetMode="External"/><Relationship Id="rId11" Type="http://schemas.openxmlformats.org/officeDocument/2006/relationships/hyperlink" Target="http://www.jslint.com/" TargetMode="External"/><Relationship Id="rId5" Type="http://schemas.openxmlformats.org/officeDocument/2006/relationships/hyperlink" Target="http://www.blueprintcss.org/" TargetMode="External"/><Relationship Id="rId10" Type="http://schemas.openxmlformats.org/officeDocument/2006/relationships/hyperlink" Target="http://ajile.net/" TargetMode="External"/><Relationship Id="rId4" Type="http://schemas.openxmlformats.org/officeDocument/2006/relationships/hyperlink" Target="http://combine.riaforge.org/" TargetMode="External"/><Relationship Id="rId9" Type="http://schemas.openxmlformats.org/officeDocument/2006/relationships/hyperlink" Target="http://code.google.com/p/universal-ie6-cs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developer.yahoo.com/performance/rule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rmaxim.blogspot.com/" TargetMode="External"/><Relationship Id="rId2" Type="http://schemas.openxmlformats.org/officeDocument/2006/relationships/hyperlink" Target="mailto:raelehman@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eveloper.yahoo.com/performance/rul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Keeping Front End Dependencies Under Control</a:t>
            </a:r>
            <a:endParaRPr lang="en-US" dirty="0"/>
          </a:p>
        </p:txBody>
      </p:sp>
      <p:sp>
        <p:nvSpPr>
          <p:cNvPr id="3" name="Subtitle 2"/>
          <p:cNvSpPr>
            <a:spLocks noGrp="1"/>
          </p:cNvSpPr>
          <p:nvPr>
            <p:ph type="subTitle" idx="1"/>
          </p:nvPr>
        </p:nvSpPr>
        <p:spPr/>
        <p:txBody>
          <a:bodyPr/>
          <a:lstStyle/>
          <a:p>
            <a:r>
              <a:rPr lang="en-US" dirty="0" smtClean="0"/>
              <a:t>Rachel Lehman</a:t>
            </a:r>
          </a:p>
          <a:p>
            <a:r>
              <a:rPr lang="en-US" sz="1600" dirty="0" smtClean="0"/>
              <a:t>Technical Team at </a:t>
            </a:r>
            <a:r>
              <a:rPr lang="en-US" sz="1600" dirty="0" err="1" smtClean="0"/>
              <a:t>Interfolio</a:t>
            </a:r>
            <a:r>
              <a:rPr lang="en-US" sz="1600" dirty="0" smtClean="0"/>
              <a:t>, Inc.</a:t>
            </a:r>
          </a:p>
          <a:p>
            <a:r>
              <a:rPr lang="en-US" sz="1600" dirty="0" smtClean="0"/>
              <a:t>@</a:t>
            </a:r>
            <a:r>
              <a:rPr lang="en-US" sz="1600" dirty="0" err="1" smtClean="0"/>
              <a:t>raelehman</a:t>
            </a:r>
            <a:r>
              <a:rPr lang="en-US" sz="1600" dirty="0" smtClean="0"/>
              <a:t> - raelehman@gmail.com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and Planning</a:t>
            </a:r>
            <a:endParaRPr lang="en-US" dirty="0"/>
          </a:p>
        </p:txBody>
      </p:sp>
      <p:pic>
        <p:nvPicPr>
          <p:cNvPr id="4" name="Picture 3" descr="continuum.png"/>
          <p:cNvPicPr>
            <a:picLocks noChangeAspect="1"/>
          </p:cNvPicPr>
          <p:nvPr/>
        </p:nvPicPr>
        <p:blipFill>
          <a:blip r:embed="rId3"/>
          <a:stretch>
            <a:fillRect/>
          </a:stretch>
        </p:blipFill>
        <p:spPr>
          <a:xfrm>
            <a:off x="609600" y="4419600"/>
            <a:ext cx="7844883" cy="533400"/>
          </a:xfrm>
          <a:prstGeom prst="rect">
            <a:avLst/>
          </a:prstGeom>
        </p:spPr>
      </p:pic>
      <p:grpSp>
        <p:nvGrpSpPr>
          <p:cNvPr id="14" name="Group 13"/>
          <p:cNvGrpSpPr/>
          <p:nvPr/>
        </p:nvGrpSpPr>
        <p:grpSpPr>
          <a:xfrm>
            <a:off x="228600" y="3733800"/>
            <a:ext cx="8534400" cy="381000"/>
            <a:chOff x="228600" y="3733800"/>
            <a:chExt cx="8534400" cy="381000"/>
          </a:xfrm>
        </p:grpSpPr>
        <p:sp>
          <p:nvSpPr>
            <p:cNvPr id="6" name="TextBox 5"/>
            <p:cNvSpPr txBox="1"/>
            <p:nvPr/>
          </p:nvSpPr>
          <p:spPr>
            <a:xfrm>
              <a:off x="2286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Spry</a:t>
              </a:r>
              <a:endParaRPr lang="en-US" b="1" dirty="0">
                <a:solidFill>
                  <a:schemeClr val="accent6">
                    <a:lumMod val="75000"/>
                  </a:schemeClr>
                </a:solidFill>
              </a:endParaRPr>
            </a:p>
          </p:txBody>
        </p:sp>
        <p:sp>
          <p:nvSpPr>
            <p:cNvPr id="10" name="TextBox 9"/>
            <p:cNvSpPr txBox="1"/>
            <p:nvPr/>
          </p:nvSpPr>
          <p:spPr>
            <a:xfrm>
              <a:off x="74676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GWT</a:t>
              </a:r>
              <a:endParaRPr lang="en-US" b="1" dirty="0">
                <a:solidFill>
                  <a:schemeClr val="accent6">
                    <a:lumMod val="75000"/>
                  </a:schemeClr>
                </a:solidFill>
              </a:endParaRPr>
            </a:p>
          </p:txBody>
        </p:sp>
        <p:grpSp>
          <p:nvGrpSpPr>
            <p:cNvPr id="13" name="Group 12"/>
            <p:cNvGrpSpPr/>
            <p:nvPr/>
          </p:nvGrpSpPr>
          <p:grpSpPr>
            <a:xfrm>
              <a:off x="1295400" y="3733800"/>
              <a:ext cx="6400800" cy="381000"/>
              <a:chOff x="1295400" y="3733800"/>
              <a:chExt cx="6400800" cy="381000"/>
            </a:xfrm>
          </p:grpSpPr>
          <p:sp>
            <p:nvSpPr>
              <p:cNvPr id="5" name="TextBox 4"/>
              <p:cNvSpPr txBox="1"/>
              <p:nvPr/>
            </p:nvSpPr>
            <p:spPr>
              <a:xfrm>
                <a:off x="1295400" y="3733800"/>
                <a:ext cx="1295400" cy="381000"/>
              </a:xfrm>
              <a:prstGeom prst="rect">
                <a:avLst/>
              </a:prstGeom>
              <a:noFill/>
            </p:spPr>
            <p:txBody>
              <a:bodyPr wrap="square" rtlCol="0">
                <a:spAutoFit/>
              </a:bodyPr>
              <a:lstStyle/>
              <a:p>
                <a:pPr algn="ctr"/>
                <a:r>
                  <a:rPr lang="en-US" b="1" dirty="0" err="1" smtClean="0">
                    <a:solidFill>
                      <a:schemeClr val="accent6">
                        <a:lumMod val="75000"/>
                      </a:schemeClr>
                    </a:solidFill>
                  </a:rPr>
                  <a:t>jQuery</a:t>
                </a:r>
                <a:endParaRPr lang="en-US" b="1" dirty="0">
                  <a:solidFill>
                    <a:schemeClr val="accent6">
                      <a:lumMod val="75000"/>
                    </a:schemeClr>
                  </a:solidFill>
                </a:endParaRPr>
              </a:p>
            </p:txBody>
          </p:sp>
          <p:sp>
            <p:nvSpPr>
              <p:cNvPr id="7" name="TextBox 6"/>
              <p:cNvSpPr txBox="1"/>
              <p:nvPr/>
            </p:nvSpPr>
            <p:spPr>
              <a:xfrm>
                <a:off x="28194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Prototype</a:t>
                </a:r>
                <a:endParaRPr lang="en-US" b="1" dirty="0">
                  <a:solidFill>
                    <a:schemeClr val="accent6">
                      <a:lumMod val="75000"/>
                    </a:schemeClr>
                  </a:solidFill>
                </a:endParaRPr>
              </a:p>
            </p:txBody>
          </p:sp>
          <p:sp>
            <p:nvSpPr>
              <p:cNvPr id="8" name="TextBox 7"/>
              <p:cNvSpPr txBox="1"/>
              <p:nvPr/>
            </p:nvSpPr>
            <p:spPr>
              <a:xfrm>
                <a:off x="41148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YUI</a:t>
                </a:r>
                <a:endParaRPr lang="en-US" b="1" dirty="0">
                  <a:solidFill>
                    <a:schemeClr val="accent6">
                      <a:lumMod val="75000"/>
                    </a:schemeClr>
                  </a:solidFill>
                </a:endParaRPr>
              </a:p>
            </p:txBody>
          </p:sp>
          <p:sp>
            <p:nvSpPr>
              <p:cNvPr id="9" name="TextBox 8"/>
              <p:cNvSpPr txBox="1"/>
              <p:nvPr/>
            </p:nvSpPr>
            <p:spPr>
              <a:xfrm>
                <a:off x="52578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EXT.js*</a:t>
                </a:r>
                <a:endParaRPr lang="en-US" b="1" dirty="0">
                  <a:solidFill>
                    <a:schemeClr val="accent6">
                      <a:lumMod val="75000"/>
                    </a:schemeClr>
                  </a:solidFill>
                </a:endParaRPr>
              </a:p>
            </p:txBody>
          </p:sp>
          <p:sp>
            <p:nvSpPr>
              <p:cNvPr id="11" name="TextBox 10"/>
              <p:cNvSpPr txBox="1"/>
              <p:nvPr/>
            </p:nvSpPr>
            <p:spPr>
              <a:xfrm>
                <a:off x="6400800" y="3733800"/>
                <a:ext cx="1295400" cy="381000"/>
              </a:xfrm>
              <a:prstGeom prst="rect">
                <a:avLst/>
              </a:prstGeom>
              <a:noFill/>
            </p:spPr>
            <p:txBody>
              <a:bodyPr wrap="square" rtlCol="0">
                <a:spAutoFit/>
              </a:bodyPr>
              <a:lstStyle/>
              <a:p>
                <a:pPr algn="ctr"/>
                <a:r>
                  <a:rPr lang="en-US" b="1" dirty="0" smtClean="0">
                    <a:solidFill>
                      <a:schemeClr val="accent6">
                        <a:lumMod val="75000"/>
                      </a:schemeClr>
                    </a:solidFill>
                  </a:rPr>
                  <a:t>Dojo</a:t>
                </a:r>
                <a:endParaRPr lang="en-US" b="1" dirty="0">
                  <a:solidFill>
                    <a:schemeClr val="accent6">
                      <a:lumMod val="75000"/>
                    </a:schemeClr>
                  </a:solidFill>
                </a:endParaRPr>
              </a:p>
            </p:txBody>
          </p:sp>
        </p:grpSp>
      </p:grpSp>
      <p:sp>
        <p:nvSpPr>
          <p:cNvPr id="12" name="TextBox 11"/>
          <p:cNvSpPr txBox="1"/>
          <p:nvPr/>
        </p:nvSpPr>
        <p:spPr>
          <a:xfrm>
            <a:off x="4800600" y="6248400"/>
            <a:ext cx="4038600" cy="369332"/>
          </a:xfrm>
          <a:prstGeom prst="rect">
            <a:avLst/>
          </a:prstGeom>
          <a:noFill/>
        </p:spPr>
        <p:txBody>
          <a:bodyPr wrap="square" rtlCol="0">
            <a:spAutoFit/>
          </a:bodyPr>
          <a:lstStyle/>
          <a:p>
            <a:pPr algn="r"/>
            <a:r>
              <a:rPr lang="en-US" b="1" i="1" dirty="0" smtClean="0">
                <a:solidFill>
                  <a:schemeClr val="accent5">
                    <a:lumMod val="75000"/>
                  </a:schemeClr>
                </a:solidFill>
              </a:rPr>
              <a:t>Jeremy Keith introduced this concept</a:t>
            </a:r>
            <a:endParaRPr lang="en-US" b="1" i="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Pairings</a:t>
            </a:r>
            <a:endParaRPr lang="en-US" dirty="0"/>
          </a:p>
        </p:txBody>
      </p:sp>
      <p:sp>
        <p:nvSpPr>
          <p:cNvPr id="3" name="Content Placeholder 2"/>
          <p:cNvSpPr>
            <a:spLocks noGrp="1"/>
          </p:cNvSpPr>
          <p:nvPr>
            <p:ph idx="1"/>
          </p:nvPr>
        </p:nvSpPr>
        <p:spPr/>
        <p:txBody>
          <a:bodyPr/>
          <a:lstStyle/>
          <a:p>
            <a:r>
              <a:rPr lang="en-US" dirty="0" smtClean="0"/>
              <a:t>CF + EXT</a:t>
            </a:r>
          </a:p>
          <a:p>
            <a:r>
              <a:rPr lang="en-US" dirty="0" smtClean="0"/>
              <a:t>CF + Spry</a:t>
            </a:r>
          </a:p>
          <a:p>
            <a:r>
              <a:rPr lang="en-US" dirty="0" err="1" smtClean="0"/>
              <a:t>jQuery</a:t>
            </a:r>
            <a:r>
              <a:rPr lang="en-US" dirty="0" smtClean="0"/>
              <a:t> + </a:t>
            </a:r>
            <a:r>
              <a:rPr lang="en-US" dirty="0" err="1" smtClean="0"/>
              <a:t>jQuery</a:t>
            </a:r>
            <a:r>
              <a:rPr lang="en-US" dirty="0" smtClean="0"/>
              <a:t> UI</a:t>
            </a:r>
          </a:p>
          <a:p>
            <a:r>
              <a:rPr lang="en-US" dirty="0" smtClean="0"/>
              <a:t>YUI + … YUI</a:t>
            </a:r>
          </a:p>
          <a:p>
            <a:r>
              <a:rPr lang="en-US" dirty="0" smtClean="0"/>
              <a:t>Prototype &amp; </a:t>
            </a:r>
            <a:r>
              <a:rPr lang="en-US" dirty="0" smtClean="0"/>
              <a:t>script.aculo.us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mldoc-script.png"/>
          <p:cNvPicPr>
            <a:picLocks noChangeAspect="1"/>
          </p:cNvPicPr>
          <p:nvPr/>
        </p:nvPicPr>
        <p:blipFill>
          <a:blip r:embed="rId3"/>
          <a:stretch>
            <a:fillRect/>
          </a:stretch>
        </p:blipFill>
        <p:spPr>
          <a:xfrm>
            <a:off x="1143000" y="1676400"/>
            <a:ext cx="6858000" cy="5143500"/>
          </a:xfrm>
          <a:prstGeom prst="rect">
            <a:avLst/>
          </a:prstGeom>
        </p:spPr>
      </p:pic>
      <p:sp>
        <p:nvSpPr>
          <p:cNvPr id="6" name="Title 5"/>
          <p:cNvSpPr>
            <a:spLocks noGrp="1"/>
          </p:cNvSpPr>
          <p:nvPr>
            <p:ph type="title"/>
          </p:nvPr>
        </p:nvSpPr>
        <p:spPr/>
        <p:txBody>
          <a:bodyPr/>
          <a:lstStyle/>
          <a:p>
            <a:pPr algn="l"/>
            <a:r>
              <a:rPr lang="en-US" dirty="0" smtClean="0"/>
              <a:t>Externalize Scripts, at the Bottom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sLoader.png"/>
          <p:cNvPicPr>
            <a:picLocks noChangeAspect="1"/>
          </p:cNvPicPr>
          <p:nvPr/>
        </p:nvPicPr>
        <p:blipFill>
          <a:blip r:embed="rId3"/>
          <a:stretch>
            <a:fillRect/>
          </a:stretch>
        </p:blipFill>
        <p:spPr>
          <a:xfrm>
            <a:off x="76200" y="0"/>
            <a:ext cx="8957846" cy="6858000"/>
          </a:xfrm>
          <a:prstGeom prst="rect">
            <a:avLst/>
          </a:prstGeom>
        </p:spPr>
      </p:pic>
      <p:sp>
        <p:nvSpPr>
          <p:cNvPr id="5" name="TextBox 4"/>
          <p:cNvSpPr txBox="1"/>
          <p:nvPr/>
        </p:nvSpPr>
        <p:spPr>
          <a:xfrm>
            <a:off x="0" y="6477000"/>
            <a:ext cx="9144000" cy="381000"/>
          </a:xfrm>
          <a:prstGeom prst="rect">
            <a:avLst/>
          </a:prstGeom>
          <a:noFill/>
        </p:spPr>
        <p:txBody>
          <a:bodyPr wrap="square" rtlCol="0">
            <a:spAutoFit/>
          </a:bodyPr>
          <a:lstStyle/>
          <a:p>
            <a:pPr algn="ctr"/>
            <a:r>
              <a:rPr lang="en-US" dirty="0" smtClean="0">
                <a:hlinkClick r:id="rId4"/>
              </a:rPr>
              <a:t>http://24ways.org/2007/keeping-javascript-dependencies-at-bay</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ui_loaderconfig.png"/>
          <p:cNvPicPr>
            <a:picLocks noChangeAspect="1"/>
          </p:cNvPicPr>
          <p:nvPr/>
        </p:nvPicPr>
        <p:blipFill>
          <a:blip r:embed="rId3"/>
          <a:srcRect b="74179"/>
          <a:stretch>
            <a:fillRect/>
          </a:stretch>
        </p:blipFill>
        <p:spPr>
          <a:xfrm>
            <a:off x="0" y="0"/>
            <a:ext cx="9144000" cy="6400800"/>
          </a:xfrm>
          <a:prstGeom prst="rect">
            <a:avLst/>
          </a:prstGeom>
        </p:spPr>
      </p:pic>
      <p:sp>
        <p:nvSpPr>
          <p:cNvPr id="5" name="TextBox 4"/>
          <p:cNvSpPr txBox="1"/>
          <p:nvPr/>
        </p:nvSpPr>
        <p:spPr>
          <a:xfrm>
            <a:off x="0" y="6477000"/>
            <a:ext cx="9144000" cy="381000"/>
          </a:xfrm>
          <a:prstGeom prst="rect">
            <a:avLst/>
          </a:prstGeom>
          <a:noFill/>
        </p:spPr>
        <p:txBody>
          <a:bodyPr wrap="square" rtlCol="0">
            <a:spAutoFit/>
          </a:bodyPr>
          <a:lstStyle/>
          <a:p>
            <a:pPr algn="ctr"/>
            <a:r>
              <a:rPr lang="en-US" dirty="0" smtClean="0">
                <a:hlinkClick r:id="rId4"/>
              </a:rPr>
              <a:t>http://developer.yahoo.com/yui/yuiloader/</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Script Bundling</a:t>
            </a:r>
            <a:endParaRPr lang="en-US" dirty="0"/>
          </a:p>
        </p:txBody>
      </p:sp>
      <p:pic>
        <p:nvPicPr>
          <p:cNvPr id="7" name="Content Placeholder 6" descr="scriptalizer.png"/>
          <p:cNvPicPr>
            <a:picLocks noGrp="1" noChangeAspect="1"/>
          </p:cNvPicPr>
          <p:nvPr>
            <p:ph idx="1"/>
          </p:nvPr>
        </p:nvPicPr>
        <p:blipFill>
          <a:blip r:embed="rId3"/>
          <a:stretch>
            <a:fillRect/>
          </a:stretch>
        </p:blipFill>
        <p:spPr>
          <a:xfrm>
            <a:off x="-152400" y="2313889"/>
            <a:ext cx="9320361" cy="210571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Minify &amp; Compress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Minify </a:t>
            </a:r>
            <a:r>
              <a:rPr lang="en-US" dirty="0" smtClean="0"/>
              <a:t>everything for production</a:t>
            </a:r>
          </a:p>
          <a:p>
            <a:pPr lvl="1"/>
            <a:r>
              <a:rPr lang="en-US" dirty="0" smtClean="0"/>
              <a:t>Strip out white space, comments, extra characters to minimize file size</a:t>
            </a:r>
          </a:p>
          <a:p>
            <a:pPr lvl="1"/>
            <a:r>
              <a:rPr lang="en-US" dirty="0" smtClean="0"/>
              <a:t>Optionally, obfuscate your code</a:t>
            </a:r>
          </a:p>
          <a:p>
            <a:r>
              <a:rPr lang="en-US" dirty="0" err="1" smtClean="0"/>
              <a:t>Gzip</a:t>
            </a:r>
            <a:r>
              <a:rPr lang="en-US" dirty="0" smtClean="0"/>
              <a:t> files over 1 or 2k</a:t>
            </a:r>
          </a:p>
          <a:p>
            <a:pPr lvl="1"/>
            <a:r>
              <a:rPr lang="en-US" dirty="0" smtClean="0"/>
              <a:t>Serve compressed files from the server to browsers that support it</a:t>
            </a:r>
          </a:p>
          <a:p>
            <a:pPr lvl="1"/>
            <a:r>
              <a:rPr lang="en-US" dirty="0" smtClean="0"/>
              <a:t>Don’t compress files already compressed (PDF, images)</a:t>
            </a:r>
          </a:p>
        </p:txBody>
      </p:sp>
      <p:sp>
        <p:nvSpPr>
          <p:cNvPr id="5" name="TextBox 4"/>
          <p:cNvSpPr txBox="1"/>
          <p:nvPr/>
        </p:nvSpPr>
        <p:spPr>
          <a:xfrm>
            <a:off x="0" y="6248400"/>
            <a:ext cx="9144000" cy="369332"/>
          </a:xfrm>
          <a:prstGeom prst="rect">
            <a:avLst/>
          </a:prstGeom>
          <a:noFill/>
        </p:spPr>
        <p:txBody>
          <a:bodyPr wrap="square" rtlCol="0">
            <a:spAutoFit/>
          </a:bodyPr>
          <a:lstStyle/>
          <a:p>
            <a:pPr algn="ctr"/>
            <a:r>
              <a:rPr lang="en-US" dirty="0" smtClean="0">
                <a:hlinkClick r:id="rId3"/>
              </a:rPr>
              <a:t>http://developer.yahoo.com/yui/compressor</a:t>
            </a:r>
            <a:r>
              <a:rPr lang="en-US" dirty="0" smtClean="0">
                <a:hlinkClick r:id="rId3"/>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a:t>
            </a:r>
            <a:endParaRPr lang="en-US" dirty="0"/>
          </a:p>
        </p:txBody>
      </p:sp>
      <p:sp>
        <p:nvSpPr>
          <p:cNvPr id="3" name="Content Placeholder 2"/>
          <p:cNvSpPr>
            <a:spLocks noGrp="1"/>
          </p:cNvSpPr>
          <p:nvPr>
            <p:ph idx="1"/>
          </p:nvPr>
        </p:nvSpPr>
        <p:spPr/>
        <p:txBody>
          <a:bodyPr/>
          <a:lstStyle/>
          <a:p>
            <a:r>
              <a:rPr lang="en-US" dirty="0" smtClean="0"/>
              <a:t>Use external scripts</a:t>
            </a:r>
          </a:p>
          <a:p>
            <a:r>
              <a:rPr lang="en-US" dirty="0" smtClean="0"/>
              <a:t>Use Google-hosted libraries for caching benefit</a:t>
            </a:r>
          </a:p>
          <a:p>
            <a:r>
              <a:rPr lang="en-US" dirty="0" smtClean="0"/>
              <a:t>Set expires headers on common scripts</a:t>
            </a:r>
          </a:p>
          <a:p>
            <a:r>
              <a:rPr lang="en-US" dirty="0" smtClean="0"/>
              <a:t>Configure entity tags (e-tags) on clusters</a:t>
            </a:r>
            <a:endParaRPr lang="en-US" dirty="0"/>
          </a:p>
        </p:txBody>
      </p:sp>
      <p:sp>
        <p:nvSpPr>
          <p:cNvPr id="6" name="TextBox 5"/>
          <p:cNvSpPr txBox="1"/>
          <p:nvPr/>
        </p:nvSpPr>
        <p:spPr>
          <a:xfrm>
            <a:off x="304800" y="5738336"/>
            <a:ext cx="8458200" cy="738664"/>
          </a:xfrm>
          <a:prstGeom prst="rect">
            <a:avLst/>
          </a:prstGeom>
          <a:noFill/>
        </p:spPr>
        <p:txBody>
          <a:bodyPr wrap="square" rtlCol="0">
            <a:spAutoFit/>
          </a:bodyPr>
          <a:lstStyle/>
          <a:p>
            <a:pPr algn="ctr"/>
            <a:r>
              <a:rPr lang="en-US" sz="1400" dirty="0" smtClean="0">
                <a:hlinkClick r:id="rId3"/>
              </a:rPr>
              <a:t>http://code.google.com/apis/ajaxlibs</a:t>
            </a:r>
            <a:r>
              <a:rPr lang="en-US" sz="1400" dirty="0" smtClean="0">
                <a:hlinkClick r:id="rId3"/>
              </a:rPr>
              <a:t>/</a:t>
            </a:r>
            <a:endParaRPr lang="en-US" sz="1400" dirty="0" smtClean="0"/>
          </a:p>
          <a:p>
            <a:pPr algn="ctr"/>
            <a:r>
              <a:rPr lang="en-US" sz="1400" dirty="0" smtClean="0">
                <a:hlinkClick r:id="rId4"/>
              </a:rPr>
              <a:t>http://www.jesscoburn.com/archives/2008/10/02/quickly-configure-or-disable-etags-in-iis7-or-iis6</a:t>
            </a:r>
            <a:r>
              <a:rPr lang="en-US" sz="1400" dirty="0" smtClean="0">
                <a:hlinkClick r:id="rId4"/>
              </a:rPr>
              <a:t>/</a:t>
            </a:r>
            <a:endParaRPr lang="en-US" sz="1400" dirty="0" smtClean="0"/>
          </a:p>
          <a:p>
            <a:pPr algn="ctr"/>
            <a:r>
              <a:rPr lang="en-US" sz="1400" dirty="0" smtClean="0">
                <a:hlinkClick r:id="rId5"/>
              </a:rPr>
              <a:t>http://</a:t>
            </a:r>
            <a:r>
              <a:rPr lang="en-US" sz="1400" dirty="0" smtClean="0">
                <a:hlinkClick r:id="rId5"/>
              </a:rPr>
              <a:t>www.askapache.com/htaccess/apache-speed-etags.html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Directory &gt; HTTP Response Headers &gt; Set Common Headers</a:t>
            </a:r>
            <a:endParaRPr lang="en-US" sz="2400" dirty="0"/>
          </a:p>
        </p:txBody>
      </p:sp>
      <p:pic>
        <p:nvPicPr>
          <p:cNvPr id="3" name="Picture 2" descr="expires_headers.png"/>
          <p:cNvPicPr>
            <a:picLocks noChangeAspect="1"/>
          </p:cNvPicPr>
          <p:nvPr/>
        </p:nvPicPr>
        <p:blipFill>
          <a:blip r:embed="rId3"/>
          <a:stretch>
            <a:fillRect/>
          </a:stretch>
        </p:blipFill>
        <p:spPr>
          <a:xfrm>
            <a:off x="1371600" y="1752600"/>
            <a:ext cx="6624831" cy="4014619"/>
          </a:xfrm>
          <a:prstGeom prst="rect">
            <a:avLst/>
          </a:prstGeom>
        </p:spPr>
      </p:pic>
      <p:sp>
        <p:nvSpPr>
          <p:cNvPr id="4" name="TextBox 3"/>
          <p:cNvSpPr txBox="1"/>
          <p:nvPr/>
        </p:nvSpPr>
        <p:spPr>
          <a:xfrm>
            <a:off x="609600" y="6172200"/>
            <a:ext cx="7924800" cy="369332"/>
          </a:xfrm>
          <a:prstGeom prst="rect">
            <a:avLst/>
          </a:prstGeom>
          <a:noFill/>
        </p:spPr>
        <p:txBody>
          <a:bodyPr wrap="square" rtlCol="0">
            <a:spAutoFit/>
          </a:bodyPr>
          <a:lstStyle/>
          <a:p>
            <a:pPr algn="ctr"/>
            <a:r>
              <a:rPr lang="en-US" dirty="0" smtClean="0">
                <a:hlinkClick r:id="rId4"/>
              </a:rPr>
              <a:t>http://technet.microsoft.com/en-us/library/cc770661(WS.10).aspx</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htaccess</a:t>
            </a:r>
            <a:endParaRPr lang="en-US" dirty="0"/>
          </a:p>
        </p:txBody>
      </p:sp>
      <p:sp>
        <p:nvSpPr>
          <p:cNvPr id="3" name="TextBox 2"/>
          <p:cNvSpPr txBox="1"/>
          <p:nvPr/>
        </p:nvSpPr>
        <p:spPr>
          <a:xfrm>
            <a:off x="457200" y="2514600"/>
            <a:ext cx="8153400" cy="923330"/>
          </a:xfrm>
          <a:prstGeom prst="rect">
            <a:avLst/>
          </a:prstGeom>
          <a:solidFill>
            <a:schemeClr val="bg1"/>
          </a:solidFill>
        </p:spPr>
        <p:txBody>
          <a:bodyPr wrap="square" rtlCol="0">
            <a:spAutoFit/>
          </a:bodyPr>
          <a:lstStyle/>
          <a:p>
            <a:r>
              <a:rPr lang="en-US" dirty="0" smtClean="0">
                <a:latin typeface="Consolas" pitchFamily="49" charset="0"/>
              </a:rPr>
              <a:t>&lt;</a:t>
            </a:r>
            <a:r>
              <a:rPr lang="en-US" dirty="0" err="1" smtClean="0">
                <a:latin typeface="Consolas" pitchFamily="49" charset="0"/>
              </a:rPr>
              <a:t>FilesMatch</a:t>
            </a:r>
            <a:r>
              <a:rPr lang="en-US" dirty="0" smtClean="0">
                <a:latin typeface="Consolas" pitchFamily="49" charset="0"/>
              </a:rPr>
              <a:t> "\.(</a:t>
            </a:r>
            <a:r>
              <a:rPr lang="en-US" dirty="0" err="1" smtClean="0">
                <a:latin typeface="Consolas" pitchFamily="49" charset="0"/>
              </a:rPr>
              <a:t>ico|pdf|flv|jpg|jpeg|png|gif|js|css|swf</a:t>
            </a:r>
            <a:r>
              <a:rPr lang="en-US" dirty="0" smtClean="0">
                <a:latin typeface="Consolas" pitchFamily="49" charset="0"/>
              </a:rPr>
              <a:t>)$"&gt; </a:t>
            </a:r>
          </a:p>
          <a:p>
            <a:r>
              <a:rPr lang="en-US" dirty="0" smtClean="0">
                <a:latin typeface="Consolas" pitchFamily="49" charset="0"/>
              </a:rPr>
              <a:t>      Header set Expires </a:t>
            </a:r>
            <a:r>
              <a:rPr lang="en-US" dirty="0" smtClean="0">
                <a:latin typeface="Consolas" pitchFamily="49" charset="0"/>
              </a:rPr>
              <a:t>“Fri, 13 Aug </a:t>
            </a:r>
            <a:r>
              <a:rPr lang="en-US" dirty="0" smtClean="0">
                <a:latin typeface="Consolas" pitchFamily="49" charset="0"/>
              </a:rPr>
              <a:t>2010 20:00:00 GMT" </a:t>
            </a:r>
          </a:p>
          <a:p>
            <a:r>
              <a:rPr lang="en-US" dirty="0" smtClean="0">
                <a:latin typeface="Consolas" pitchFamily="49" charset="0"/>
              </a:rPr>
              <a:t>&lt;/</a:t>
            </a:r>
            <a:r>
              <a:rPr lang="en-US" dirty="0" err="1" smtClean="0">
                <a:latin typeface="Consolas" pitchFamily="49" charset="0"/>
              </a:rPr>
              <a:t>FilesMatch</a:t>
            </a:r>
            <a:r>
              <a:rPr lang="en-US" dirty="0" smtClean="0">
                <a:latin typeface="Consolas" pitchFamily="49" charset="0"/>
              </a:rPr>
              <a:t>&gt; </a:t>
            </a:r>
            <a:endParaRPr lang="en-US" dirty="0">
              <a:latin typeface="Consolas" pitchFamily="49" charset="0"/>
            </a:endParaRPr>
          </a:p>
        </p:txBody>
      </p:sp>
      <p:sp>
        <p:nvSpPr>
          <p:cNvPr id="5" name="TextBox 4"/>
          <p:cNvSpPr txBox="1"/>
          <p:nvPr/>
        </p:nvSpPr>
        <p:spPr>
          <a:xfrm>
            <a:off x="381000" y="6183868"/>
            <a:ext cx="8229600" cy="369332"/>
          </a:xfrm>
          <a:prstGeom prst="rect">
            <a:avLst/>
          </a:prstGeom>
          <a:noFill/>
        </p:spPr>
        <p:txBody>
          <a:bodyPr wrap="square" rtlCol="0">
            <a:spAutoFit/>
          </a:bodyPr>
          <a:lstStyle/>
          <a:p>
            <a:pPr algn="ctr"/>
            <a:r>
              <a:rPr lang="en-US" dirty="0" smtClean="0">
                <a:hlinkClick r:id="rId3"/>
              </a:rPr>
              <a:t>http://www.askapache.com/htaccess/apache-speed-expires.html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ColdFusion, with &lt;</a:t>
            </a:r>
            <a:r>
              <a:rPr lang="en-US" dirty="0" err="1" smtClean="0"/>
              <a:t>cfheader</a:t>
            </a:r>
            <a:r>
              <a:rPr lang="en-US" dirty="0" smtClean="0"/>
              <a:t>&gt;</a:t>
            </a:r>
            <a:endParaRPr lang="en-US" dirty="0"/>
          </a:p>
        </p:txBody>
      </p:sp>
      <p:pic>
        <p:nvPicPr>
          <p:cNvPr id="4" name="Picture 3" descr="cfheader.png"/>
          <p:cNvPicPr>
            <a:picLocks noChangeAspect="1"/>
          </p:cNvPicPr>
          <p:nvPr/>
        </p:nvPicPr>
        <p:blipFill>
          <a:blip r:embed="rId3"/>
          <a:stretch>
            <a:fillRect/>
          </a:stretch>
        </p:blipFill>
        <p:spPr>
          <a:xfrm>
            <a:off x="191047" y="1981381"/>
            <a:ext cx="8761905" cy="28952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slint.png"/>
          <p:cNvPicPr>
            <a:picLocks noChangeAspect="1"/>
          </p:cNvPicPr>
          <p:nvPr/>
        </p:nvPicPr>
        <p:blipFill>
          <a:blip r:embed="rId3"/>
          <a:stretch>
            <a:fillRect/>
          </a:stretch>
        </p:blipFill>
        <p:spPr>
          <a:xfrm>
            <a:off x="844954" y="0"/>
            <a:ext cx="7454091" cy="6858000"/>
          </a:xfrm>
          <a:prstGeom prst="rect">
            <a:avLst/>
          </a:prstGeom>
        </p:spPr>
      </p:pic>
      <p:sp>
        <p:nvSpPr>
          <p:cNvPr id="4" name="TextBox 3"/>
          <p:cNvSpPr txBox="1"/>
          <p:nvPr/>
        </p:nvSpPr>
        <p:spPr>
          <a:xfrm>
            <a:off x="4800600" y="304800"/>
            <a:ext cx="4572000" cy="381000"/>
          </a:xfrm>
          <a:prstGeom prst="rect">
            <a:avLst/>
          </a:prstGeom>
          <a:noFill/>
        </p:spPr>
        <p:txBody>
          <a:bodyPr wrap="square" rtlCol="0">
            <a:spAutoFit/>
          </a:bodyPr>
          <a:lstStyle/>
          <a:p>
            <a:pPr algn="ctr"/>
            <a:r>
              <a:rPr lang="en-US" dirty="0" smtClean="0">
                <a:hlinkClick r:id="rId4"/>
              </a:rPr>
              <a:t>http://www.jslint.com/</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CSS | Style Sheets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mldoc-link.png"/>
          <p:cNvPicPr>
            <a:picLocks noChangeAspect="1"/>
          </p:cNvPicPr>
          <p:nvPr/>
        </p:nvPicPr>
        <p:blipFill>
          <a:blip r:embed="rId3"/>
          <a:stretch>
            <a:fillRect/>
          </a:stretch>
        </p:blipFill>
        <p:spPr>
          <a:xfrm>
            <a:off x="1181100" y="1562100"/>
            <a:ext cx="6667500" cy="5143500"/>
          </a:xfrm>
          <a:prstGeom prst="rect">
            <a:avLst/>
          </a:prstGeom>
        </p:spPr>
      </p:pic>
      <p:sp>
        <p:nvSpPr>
          <p:cNvPr id="6" name="Title 5"/>
          <p:cNvSpPr>
            <a:spLocks noGrp="1"/>
          </p:cNvSpPr>
          <p:nvPr>
            <p:ph type="title"/>
          </p:nvPr>
        </p:nvSpPr>
        <p:spPr/>
        <p:txBody>
          <a:bodyPr/>
          <a:lstStyle/>
          <a:p>
            <a:r>
              <a:rPr lang="en-US" dirty="0" smtClean="0"/>
              <a:t>Externalize CSS, at the Top</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c_withoutstyles.png"/>
          <p:cNvPicPr>
            <a:picLocks noChangeAspect="1"/>
          </p:cNvPicPr>
          <p:nvPr/>
        </p:nvPicPr>
        <p:blipFill>
          <a:blip r:embed="rId3"/>
          <a:stretch>
            <a:fillRect/>
          </a:stretch>
        </p:blipFill>
        <p:spPr>
          <a:xfrm>
            <a:off x="0" y="0"/>
            <a:ext cx="10314344" cy="6858000"/>
          </a:xfrm>
          <a:prstGeom prst="rect">
            <a:avLst/>
          </a:prstGeom>
        </p:spPr>
      </p:pic>
      <p:pic>
        <p:nvPicPr>
          <p:cNvPr id="4" name="Picture 3" descr="fouc_withstyles.png"/>
          <p:cNvPicPr>
            <a:picLocks noChangeAspect="1"/>
          </p:cNvPicPr>
          <p:nvPr/>
        </p:nvPicPr>
        <p:blipFill>
          <a:blip r:embed="rId4"/>
          <a:stretch>
            <a:fillRect/>
          </a:stretch>
        </p:blipFill>
        <p:spPr>
          <a:xfrm>
            <a:off x="0" y="0"/>
            <a:ext cx="1060179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Minify</a:t>
            </a:r>
            <a:endParaRPr lang="en-US" dirty="0"/>
          </a:p>
        </p:txBody>
      </p:sp>
      <p:pic>
        <p:nvPicPr>
          <p:cNvPr id="4" name="Picture 3" descr="minimalcss.png"/>
          <p:cNvPicPr>
            <a:picLocks noChangeAspect="1"/>
          </p:cNvPicPr>
          <p:nvPr/>
        </p:nvPicPr>
        <p:blipFill>
          <a:blip r:embed="rId3"/>
          <a:stretch>
            <a:fillRect/>
          </a:stretch>
        </p:blipFill>
        <p:spPr>
          <a:xfrm>
            <a:off x="533400" y="1828800"/>
            <a:ext cx="7960751" cy="3352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cssInclude</a:t>
            </a:r>
            <a:r>
              <a:rPr lang="en-US" dirty="0" smtClean="0"/>
              <a:t> Custom Tag</a:t>
            </a:r>
            <a:endParaRPr lang="en-US" dirty="0"/>
          </a:p>
        </p:txBody>
      </p:sp>
      <p:pic>
        <p:nvPicPr>
          <p:cNvPr id="5" name="Content Placeholder 4" descr="cssinclude.png"/>
          <p:cNvPicPr>
            <a:picLocks noGrp="1" noChangeAspect="1"/>
          </p:cNvPicPr>
          <p:nvPr>
            <p:ph idx="1"/>
          </p:nvPr>
        </p:nvPicPr>
        <p:blipFill>
          <a:blip r:embed="rId3"/>
          <a:stretch>
            <a:fillRect/>
          </a:stretch>
        </p:blipFill>
        <p:spPr>
          <a:xfrm>
            <a:off x="3074" y="2286000"/>
            <a:ext cx="9059887" cy="35051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a:t>
            </a:r>
            <a:endParaRPr lang="en-US" dirty="0"/>
          </a:p>
        </p:txBody>
      </p:sp>
      <p:sp>
        <p:nvSpPr>
          <p:cNvPr id="3" name="Content Placeholder 2"/>
          <p:cNvSpPr>
            <a:spLocks noGrp="1"/>
          </p:cNvSpPr>
          <p:nvPr>
            <p:ph idx="1"/>
          </p:nvPr>
        </p:nvSpPr>
        <p:spPr/>
        <p:txBody>
          <a:bodyPr/>
          <a:lstStyle/>
          <a:p>
            <a:r>
              <a:rPr lang="en-US" dirty="0" smtClean="0"/>
              <a:t>Comment your CSS!!!</a:t>
            </a:r>
          </a:p>
          <a:p>
            <a:r>
              <a:rPr lang="en-US" dirty="0" smtClean="0"/>
              <a:t>Especially hacks, workarounds and </a:t>
            </a:r>
            <a:r>
              <a:rPr lang="en-US" dirty="0" err="1" smtClean="0"/>
              <a:t>redunancies</a:t>
            </a:r>
            <a:endParaRPr lang="en-US" dirty="0" smtClean="0"/>
          </a:p>
          <a:p>
            <a:r>
              <a:rPr lang="en-US" dirty="0" smtClean="0"/>
              <a:t>Groups of related styles (search hooks)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cificitycss.png"/>
          <p:cNvPicPr>
            <a:picLocks noChangeAspect="1"/>
          </p:cNvPicPr>
          <p:nvPr/>
        </p:nvPicPr>
        <p:blipFill>
          <a:blip r:embed="rId3"/>
          <a:stretch>
            <a:fillRect/>
          </a:stretch>
        </p:blipFill>
        <p:spPr>
          <a:xfrm>
            <a:off x="0" y="556491"/>
            <a:ext cx="9144000" cy="57450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malcssrules.png"/>
          <p:cNvPicPr>
            <a:picLocks noChangeAspect="1"/>
          </p:cNvPicPr>
          <p:nvPr/>
        </p:nvPicPr>
        <p:blipFill>
          <a:blip r:embed="rId3"/>
          <a:stretch>
            <a:fillRect/>
          </a:stretch>
        </p:blipFill>
        <p:spPr>
          <a:xfrm>
            <a:off x="336527" y="0"/>
            <a:ext cx="8578873"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1436688" y="0"/>
            <a:ext cx="12028488" cy="1057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etcss.png"/>
          <p:cNvPicPr>
            <a:picLocks noChangeAspect="1"/>
          </p:cNvPicPr>
          <p:nvPr/>
        </p:nvPicPr>
        <p:blipFill>
          <a:blip r:embed="rId3"/>
          <a:stretch>
            <a:fillRect/>
          </a:stretch>
        </p:blipFill>
        <p:spPr>
          <a:xfrm>
            <a:off x="5340138" y="0"/>
            <a:ext cx="3803862" cy="6858000"/>
          </a:xfrm>
          <a:prstGeom prst="rect">
            <a:avLst/>
          </a:prstGeom>
        </p:spPr>
      </p:pic>
      <p:sp>
        <p:nvSpPr>
          <p:cNvPr id="3" name="Title 2"/>
          <p:cNvSpPr>
            <a:spLocks noGrp="1"/>
          </p:cNvSpPr>
          <p:nvPr>
            <p:ph type="title"/>
          </p:nvPr>
        </p:nvSpPr>
        <p:spPr/>
        <p:txBody>
          <a:bodyPr/>
          <a:lstStyle/>
          <a:p>
            <a:pPr algn="l"/>
            <a:r>
              <a:rPr lang="en-US" dirty="0" smtClean="0"/>
              <a:t>Reset CSS</a:t>
            </a:r>
            <a:endParaRPr lang="en-US" dirty="0"/>
          </a:p>
        </p:txBody>
      </p:sp>
      <p:sp>
        <p:nvSpPr>
          <p:cNvPr id="4" name="Content Placeholder 3"/>
          <p:cNvSpPr>
            <a:spLocks noGrp="1"/>
          </p:cNvSpPr>
          <p:nvPr>
            <p:ph sz="half" idx="1"/>
          </p:nvPr>
        </p:nvSpPr>
        <p:spPr/>
        <p:txBody>
          <a:bodyPr/>
          <a:lstStyle/>
          <a:p>
            <a:r>
              <a:rPr lang="en-US" dirty="0" smtClean="0"/>
              <a:t>Comprehensive: </a:t>
            </a:r>
            <a:br>
              <a:rPr lang="en-US" dirty="0" smtClean="0"/>
            </a:br>
            <a:r>
              <a:rPr lang="en-US" dirty="0" smtClean="0"/>
              <a:t>Eric Meyer</a:t>
            </a:r>
            <a:br>
              <a:rPr lang="en-US" dirty="0" smtClean="0"/>
            </a:br>
            <a:r>
              <a:rPr lang="en-US" sz="1600" dirty="0" smtClean="0">
                <a:hlinkClick r:id="rId4"/>
              </a:rPr>
              <a:t>http://meyerweb.com/eric/tools/css/reset/reset.css</a:t>
            </a:r>
            <a:endParaRPr lang="en-US" sz="1600" dirty="0" smtClean="0"/>
          </a:p>
          <a:p>
            <a:r>
              <a:rPr lang="en-US" dirty="0" smtClean="0"/>
              <a:t>Basic:</a:t>
            </a:r>
            <a:br>
              <a:rPr lang="en-US" dirty="0" smtClean="0"/>
            </a:br>
            <a:r>
              <a:rPr lang="en-US" dirty="0" smtClean="0"/>
              <a:t>YUI</a:t>
            </a:r>
            <a:br>
              <a:rPr lang="en-US" dirty="0" smtClean="0"/>
            </a:br>
            <a:r>
              <a:rPr lang="en-US" sz="2000" dirty="0" smtClean="0"/>
              <a:t> </a:t>
            </a:r>
            <a:r>
              <a:rPr lang="en-US" sz="2000" dirty="0" smtClean="0">
                <a:hlinkClick r:id="rId5"/>
              </a:rPr>
              <a:t>http://yuilibrary.com/</a:t>
            </a:r>
            <a:r>
              <a:rPr lang="en-US" sz="2000" dirty="0" smtClean="0"/>
              <a:t> </a:t>
            </a:r>
            <a:endParaRPr lang="en-US" dirty="0"/>
          </a:p>
        </p:txBody>
      </p:sp>
      <p:sp>
        <p:nvSpPr>
          <p:cNvPr id="5" name="Content Placeholder 4"/>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eset-overlayexample.png"/>
          <p:cNvPicPr>
            <a:picLocks noChangeAspect="1"/>
          </p:cNvPicPr>
          <p:nvPr/>
        </p:nvPicPr>
        <p:blipFill>
          <a:blip r:embed="rId3"/>
          <a:stretch>
            <a:fillRect/>
          </a:stretch>
        </p:blipFill>
        <p:spPr>
          <a:xfrm>
            <a:off x="0" y="420819"/>
            <a:ext cx="9144000" cy="601636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et-overlay-example.png"/>
          <p:cNvPicPr>
            <a:picLocks noChangeAspect="1"/>
          </p:cNvPicPr>
          <p:nvPr/>
        </p:nvPicPr>
        <p:blipFill>
          <a:blip r:embed="rId3"/>
          <a:stretch>
            <a:fillRect/>
          </a:stretch>
        </p:blipFill>
        <p:spPr>
          <a:xfrm>
            <a:off x="0" y="1282303"/>
            <a:ext cx="9144000" cy="429339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ui-meyer-reset-overlay.png"/>
          <p:cNvPicPr>
            <a:picLocks noChangeAspect="1"/>
          </p:cNvPicPr>
          <p:nvPr/>
        </p:nvPicPr>
        <p:blipFill>
          <a:blip r:embed="rId3"/>
          <a:stretch>
            <a:fillRect/>
          </a:stretch>
        </p:blipFill>
        <p:spPr>
          <a:xfrm>
            <a:off x="0" y="1042987"/>
            <a:ext cx="9144000" cy="47720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Modular CSS</a:t>
            </a:r>
            <a:endParaRPr lang="en-US" dirty="0"/>
          </a:p>
        </p:txBody>
      </p:sp>
      <p:sp>
        <p:nvSpPr>
          <p:cNvPr id="3" name="Content Placeholder 2"/>
          <p:cNvSpPr>
            <a:spLocks noGrp="1"/>
          </p:cNvSpPr>
          <p:nvPr>
            <p:ph idx="1"/>
          </p:nvPr>
        </p:nvSpPr>
        <p:spPr/>
        <p:txBody>
          <a:bodyPr/>
          <a:lstStyle/>
          <a:p>
            <a:r>
              <a:rPr lang="en-US" dirty="0" smtClean="0"/>
              <a:t>Build a grid system </a:t>
            </a:r>
            <a:br>
              <a:rPr lang="en-US" dirty="0" smtClean="0"/>
            </a:br>
            <a:r>
              <a:rPr lang="en-US" sz="2400" dirty="0" smtClean="0">
                <a:hlinkClick r:id="rId3"/>
              </a:rPr>
              <a:t>http://24ways.org/2008/making-modular-layout-systems</a:t>
            </a:r>
            <a:r>
              <a:rPr lang="en-US" sz="2400" dirty="0" smtClean="0"/>
              <a:t> </a:t>
            </a:r>
            <a:endParaRPr lang="en-US" dirty="0" smtClean="0"/>
          </a:p>
          <a:p>
            <a:r>
              <a:rPr lang="en-US" dirty="0" err="1" smtClean="0"/>
              <a:t>BlueprintCSS</a:t>
            </a:r>
            <a:endParaRPr lang="en-US" dirty="0" smtClean="0"/>
          </a:p>
          <a:p>
            <a:r>
              <a:rPr lang="en-US" dirty="0" smtClean="0"/>
              <a:t>960 Grid System (960gs)</a:t>
            </a:r>
          </a:p>
          <a:p>
            <a:r>
              <a:rPr lang="en-US" dirty="0" smtClean="0"/>
              <a:t>YUI </a:t>
            </a:r>
            <a:r>
              <a:rPr lang="en-US" dirty="0" smtClean="0"/>
              <a:t>Grids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_stacks.png"/>
          <p:cNvPicPr>
            <a:picLocks noChangeAspect="1"/>
          </p:cNvPicPr>
          <p:nvPr/>
        </p:nvPicPr>
        <p:blipFill>
          <a:blip r:embed="rId3"/>
          <a:stretch>
            <a:fillRect/>
          </a:stretch>
        </p:blipFill>
        <p:spPr>
          <a:xfrm>
            <a:off x="1905000" y="228600"/>
            <a:ext cx="5105400" cy="629867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tification html.png"/>
          <p:cNvPicPr>
            <a:picLocks noChangeAspect="1"/>
          </p:cNvPicPr>
          <p:nvPr/>
        </p:nvPicPr>
        <p:blipFill>
          <a:blip r:embed="rId3"/>
          <a:stretch>
            <a:fillRect/>
          </a:stretch>
        </p:blipFill>
        <p:spPr>
          <a:xfrm>
            <a:off x="0" y="533400"/>
            <a:ext cx="11078380" cy="5943600"/>
          </a:xfrm>
          <a:prstGeom prst="rect">
            <a:avLst/>
          </a:prstGeom>
        </p:spPr>
      </p:pic>
      <p:sp>
        <p:nvSpPr>
          <p:cNvPr id="3" name="Oval 2"/>
          <p:cNvSpPr/>
          <p:nvPr/>
        </p:nvSpPr>
        <p:spPr>
          <a:xfrm>
            <a:off x="1752600" y="2590800"/>
            <a:ext cx="1447800" cy="381000"/>
          </a:xfrm>
          <a:prstGeom prst="ellipse">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p:cNvSpPr/>
          <p:nvPr/>
        </p:nvSpPr>
        <p:spPr>
          <a:xfrm>
            <a:off x="1752600" y="3733800"/>
            <a:ext cx="2057400" cy="457200"/>
          </a:xfrm>
          <a:prstGeom prst="ellipse">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676400" y="4876800"/>
            <a:ext cx="2057400" cy="457200"/>
          </a:xfrm>
          <a:prstGeom prst="ellipse">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_stacks_preview.png"/>
          <p:cNvPicPr>
            <a:picLocks noChangeAspect="1"/>
          </p:cNvPicPr>
          <p:nvPr/>
        </p:nvPicPr>
        <p:blipFill>
          <a:blip r:embed="rId3"/>
          <a:stretch>
            <a:fillRect/>
          </a:stretch>
        </p:blipFill>
        <p:spPr>
          <a:xfrm>
            <a:off x="685800" y="1219200"/>
            <a:ext cx="7547858" cy="4572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Multiple Files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Good – organize by purpose</a:t>
            </a:r>
          </a:p>
          <a:p>
            <a:pPr lvl="1"/>
            <a:r>
              <a:rPr lang="en-US" dirty="0" smtClean="0"/>
              <a:t>Framework  (grids, reset, typography reset/base)</a:t>
            </a:r>
          </a:p>
          <a:p>
            <a:pPr lvl="1"/>
            <a:r>
              <a:rPr lang="en-US" dirty="0" smtClean="0"/>
              <a:t>Core/Skin (application-specific)</a:t>
            </a:r>
          </a:p>
          <a:p>
            <a:pPr lvl="1"/>
            <a:r>
              <a:rPr lang="en-US" dirty="0" smtClean="0"/>
              <a:t>Hacks/browser-specific (thanks IE)</a:t>
            </a:r>
          </a:p>
          <a:p>
            <a:pPr lvl="1"/>
            <a:r>
              <a:rPr lang="en-US" dirty="0" smtClean="0"/>
              <a:t>[Application sections (forms, edit, admin, etc)]</a:t>
            </a:r>
          </a:p>
          <a:p>
            <a:r>
              <a:rPr lang="en-US" dirty="0" smtClean="0"/>
              <a:t>Problematic – organize by rule type*</a:t>
            </a:r>
          </a:p>
          <a:p>
            <a:pPr lvl="1"/>
            <a:r>
              <a:rPr lang="en-US" dirty="0" smtClean="0"/>
              <a:t>Colors / images (colors/background images only)</a:t>
            </a:r>
          </a:p>
          <a:p>
            <a:pPr lvl="1"/>
            <a:r>
              <a:rPr lang="en-US" dirty="0" smtClean="0"/>
              <a:t>Typography (font definitions only)</a:t>
            </a:r>
          </a:p>
          <a:p>
            <a:pPr lvl="1"/>
            <a:r>
              <a:rPr lang="en-US" dirty="0" smtClean="0"/>
              <a:t>Positioning (positioning definitions only)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0" y="0"/>
            <a:ext cx="3333750" cy="250507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5791201" y="4343401"/>
            <a:ext cx="3352799" cy="2514599"/>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2905125" y="2176463"/>
            <a:ext cx="3333750"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and Planning</a:t>
            </a:r>
            <a:endParaRPr lang="en-US" dirty="0"/>
          </a:p>
        </p:txBody>
      </p:sp>
      <p:pic>
        <p:nvPicPr>
          <p:cNvPr id="5" name="Picture 4" descr="organizedAssets.png"/>
          <p:cNvPicPr>
            <a:picLocks noChangeAspect="1"/>
          </p:cNvPicPr>
          <p:nvPr/>
        </p:nvPicPr>
        <p:blipFill>
          <a:blip r:embed="rId3"/>
          <a:stretch>
            <a:fillRect/>
          </a:stretch>
        </p:blipFill>
        <p:spPr>
          <a:xfrm>
            <a:off x="2209800" y="1840056"/>
            <a:ext cx="4800600" cy="46369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Smart</a:t>
            </a:r>
            <a:endParaRPr lang="en-US" dirty="0"/>
          </a:p>
        </p:txBody>
      </p:sp>
      <p:sp>
        <p:nvSpPr>
          <p:cNvPr id="3" name="Content Placeholder 2"/>
          <p:cNvSpPr>
            <a:spLocks noGrp="1"/>
          </p:cNvSpPr>
          <p:nvPr>
            <p:ph idx="1"/>
          </p:nvPr>
        </p:nvSpPr>
        <p:spPr/>
        <p:txBody>
          <a:bodyPr/>
          <a:lstStyle/>
          <a:p>
            <a:r>
              <a:rPr lang="en-US" dirty="0" smtClean="0"/>
              <a:t>Set expires headers on common elements like logos and navigation</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File Size</a:t>
            </a:r>
            <a:endParaRPr lang="en-US" dirty="0"/>
          </a:p>
        </p:txBody>
      </p:sp>
      <p:sp>
        <p:nvSpPr>
          <p:cNvPr id="3" name="Content Placeholder 2"/>
          <p:cNvSpPr>
            <a:spLocks noGrp="1"/>
          </p:cNvSpPr>
          <p:nvPr>
            <p:ph idx="1"/>
          </p:nvPr>
        </p:nvSpPr>
        <p:spPr/>
        <p:txBody>
          <a:bodyPr/>
          <a:lstStyle/>
          <a:p>
            <a:r>
              <a:rPr lang="en-US" dirty="0" smtClean="0"/>
              <a:t>PNG files are your friend</a:t>
            </a:r>
          </a:p>
          <a:p>
            <a:r>
              <a:rPr lang="en-US" dirty="0" smtClean="0"/>
              <a:t>JPEGs for photos and continuous tone images</a:t>
            </a:r>
          </a:p>
          <a:p>
            <a:r>
              <a:rPr lang="en-US" dirty="0" smtClean="0"/>
              <a:t>GIFs for simple illustrations, logos, solid color</a:t>
            </a:r>
          </a:p>
          <a:p>
            <a:r>
              <a:rPr lang="en-US" dirty="0" smtClean="0"/>
              <a:t>Use the comparison view of your image editor</a:t>
            </a:r>
          </a:p>
          <a:p>
            <a:r>
              <a:rPr lang="en-US" dirty="0" smtClean="0"/>
              <a:t>Fireworks generally better than Photoshop for file size and quality</a:t>
            </a:r>
          </a:p>
          <a:p>
            <a:r>
              <a:rPr lang="en-US" dirty="0" err="1" smtClean="0"/>
              <a:t>SmushIt</a:t>
            </a:r>
            <a:r>
              <a:rPr lang="en-US" dirty="0" smtClean="0"/>
              <a:t> removes extra non visual data</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UpOptimized.png"/>
          <p:cNvPicPr>
            <a:picLocks noChangeAspect="1"/>
          </p:cNvPicPr>
          <p:nvPr/>
        </p:nvPicPr>
        <p:blipFill>
          <a:blip r:embed="rId2"/>
          <a:stretch>
            <a:fillRect/>
          </a:stretch>
        </p:blipFill>
        <p:spPr>
          <a:xfrm>
            <a:off x="0" y="573869"/>
            <a:ext cx="9144000" cy="5522131"/>
          </a:xfrm>
          <a:prstGeom prst="rect">
            <a:avLst/>
          </a:prstGeom>
        </p:spPr>
      </p:pic>
      <p:sp>
        <p:nvSpPr>
          <p:cNvPr id="4" name="Oval 3"/>
          <p:cNvSpPr/>
          <p:nvPr/>
        </p:nvSpPr>
        <p:spPr>
          <a:xfrm>
            <a:off x="4495800" y="2743200"/>
            <a:ext cx="838200" cy="533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4800600"/>
            <a:ext cx="838200" cy="533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4800600"/>
            <a:ext cx="838200" cy="533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Your Image Needs</a:t>
            </a:r>
            <a:endParaRPr lang="en-US" dirty="0"/>
          </a:p>
        </p:txBody>
      </p:sp>
      <p:sp>
        <p:nvSpPr>
          <p:cNvPr id="3" name="Content Placeholder 2"/>
          <p:cNvSpPr>
            <a:spLocks noGrp="1"/>
          </p:cNvSpPr>
          <p:nvPr>
            <p:ph idx="1"/>
          </p:nvPr>
        </p:nvSpPr>
        <p:spPr/>
        <p:txBody>
          <a:bodyPr/>
          <a:lstStyle/>
          <a:p>
            <a:r>
              <a:rPr lang="en-US" dirty="0" smtClean="0"/>
              <a:t>Use CSS Sprites for </a:t>
            </a:r>
            <a:r>
              <a:rPr lang="en-US" dirty="0" err="1" smtClean="0"/>
              <a:t>nav</a:t>
            </a:r>
            <a:r>
              <a:rPr lang="en-US" dirty="0" smtClean="0"/>
              <a:t> tabs, buttons, </a:t>
            </a:r>
            <a:r>
              <a:rPr lang="en-US" dirty="0" smtClean="0"/>
              <a:t>icons</a:t>
            </a:r>
            <a:endParaRPr lang="en-US" dirty="0" smtClean="0"/>
          </a:p>
          <a:p>
            <a:r>
              <a:rPr lang="en-US" dirty="0" smtClean="0"/>
              <a:t>Do you really need an image? Use CSS3 (corner radius, </a:t>
            </a:r>
            <a:r>
              <a:rPr lang="en-US" dirty="0" err="1" smtClean="0"/>
              <a:t>RGBa</a:t>
            </a:r>
            <a:r>
              <a:rPr lang="en-US" dirty="0" smtClean="0"/>
              <a:t>) for non-functional enhancements</a:t>
            </a:r>
          </a:p>
          <a:p>
            <a:r>
              <a:rPr lang="en-US" dirty="0" smtClean="0"/>
              <a:t>Trim images to minimal dimensions</a:t>
            </a:r>
          </a:p>
          <a:p>
            <a:r>
              <a:rPr lang="en-US" dirty="0" smtClean="0"/>
              <a:t>Use small tiled images, but not too small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ites_1.png"/>
          <p:cNvPicPr>
            <a:picLocks noChangeAspect="1"/>
          </p:cNvPicPr>
          <p:nvPr/>
        </p:nvPicPr>
        <p:blipFill>
          <a:blip r:embed="rId2"/>
          <a:stretch>
            <a:fillRect/>
          </a:stretch>
        </p:blipFill>
        <p:spPr>
          <a:xfrm>
            <a:off x="1752600" y="228599"/>
            <a:ext cx="5867400" cy="6257631"/>
          </a:xfrm>
          <a:prstGeom prst="rect">
            <a:avLst/>
          </a:prstGeom>
        </p:spPr>
      </p:pic>
      <p:sp>
        <p:nvSpPr>
          <p:cNvPr id="3" name="TextBox 2"/>
          <p:cNvSpPr txBox="1"/>
          <p:nvPr/>
        </p:nvSpPr>
        <p:spPr>
          <a:xfrm>
            <a:off x="609600" y="6488668"/>
            <a:ext cx="7924800" cy="369332"/>
          </a:xfrm>
          <a:prstGeom prst="rect">
            <a:avLst/>
          </a:prstGeom>
          <a:noFill/>
        </p:spPr>
        <p:txBody>
          <a:bodyPr wrap="square" rtlCol="0">
            <a:spAutoFit/>
          </a:bodyPr>
          <a:lstStyle/>
          <a:p>
            <a:pPr algn="ctr"/>
            <a:r>
              <a:rPr lang="en-US" dirty="0" smtClean="0">
                <a:hlinkClick r:id="rId3" action="ppaction://hlinkfile"/>
              </a:rPr>
              <a:t>file:///C:/Users/Rae/Workspace2/cfunited09/toolbar.html</a:t>
            </a: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rites_2.png"/>
          <p:cNvPicPr>
            <a:picLocks noChangeAspect="1"/>
          </p:cNvPicPr>
          <p:nvPr/>
        </p:nvPicPr>
        <p:blipFill>
          <a:blip r:embed="rId2"/>
          <a:stretch>
            <a:fillRect/>
          </a:stretch>
        </p:blipFill>
        <p:spPr>
          <a:xfrm>
            <a:off x="914400" y="990600"/>
            <a:ext cx="7397417" cy="5181600"/>
          </a:xfrm>
          <a:prstGeom prst="rect">
            <a:avLst/>
          </a:prstGeom>
        </p:spPr>
      </p:pic>
      <p:sp>
        <p:nvSpPr>
          <p:cNvPr id="3" name="TextBox 2"/>
          <p:cNvSpPr txBox="1"/>
          <p:nvPr/>
        </p:nvSpPr>
        <p:spPr>
          <a:xfrm>
            <a:off x="609600" y="6324600"/>
            <a:ext cx="7924800" cy="369332"/>
          </a:xfrm>
          <a:prstGeom prst="rect">
            <a:avLst/>
          </a:prstGeom>
          <a:noFill/>
        </p:spPr>
        <p:txBody>
          <a:bodyPr wrap="square" rtlCol="0">
            <a:spAutoFit/>
          </a:bodyPr>
          <a:lstStyle/>
          <a:p>
            <a:pPr algn="ctr"/>
            <a:r>
              <a:rPr lang="en-US" dirty="0" smtClean="0">
                <a:hlinkClick r:id="rId3" action="ppaction://hlinkfile"/>
              </a:rPr>
              <a:t>file:///C:/Users/Rae/Workspace2/cfunited09/toolbar.html</a:t>
            </a:r>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General Advice and Tools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Libraries</a:t>
            </a:r>
            <a:endParaRPr lang="en-US" dirty="0"/>
          </a:p>
        </p:txBody>
      </p:sp>
      <p:sp>
        <p:nvSpPr>
          <p:cNvPr id="3" name="Content Placeholder 2"/>
          <p:cNvSpPr>
            <a:spLocks noGrp="1"/>
          </p:cNvSpPr>
          <p:nvPr>
            <p:ph idx="1"/>
          </p:nvPr>
        </p:nvSpPr>
        <p:spPr/>
        <p:txBody>
          <a:bodyPr/>
          <a:lstStyle/>
          <a:p>
            <a:r>
              <a:rPr lang="en-US" dirty="0" smtClean="0"/>
              <a:t>Don’t worry as much about what’s popular as what works for your project and your philosophy</a:t>
            </a:r>
          </a:p>
          <a:p>
            <a:r>
              <a:rPr lang="en-US" dirty="0" smtClean="0"/>
              <a:t>Build on existing skills</a:t>
            </a:r>
          </a:p>
          <a:p>
            <a:r>
              <a:rPr lang="en-US" dirty="0" smtClean="0"/>
              <a:t>Know how to read your stats to decide what to support</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Tools</a:t>
            </a:r>
            <a:endParaRPr lang="en-US" dirty="0"/>
          </a:p>
        </p:txBody>
      </p:sp>
      <p:sp>
        <p:nvSpPr>
          <p:cNvPr id="3" name="Content Placeholder 2"/>
          <p:cNvSpPr>
            <a:spLocks noGrp="1"/>
          </p:cNvSpPr>
          <p:nvPr>
            <p:ph idx="1"/>
          </p:nvPr>
        </p:nvSpPr>
        <p:spPr>
          <a:xfrm>
            <a:off x="457200" y="1981200"/>
            <a:ext cx="4419600" cy="4571999"/>
          </a:xfrm>
        </p:spPr>
        <p:txBody>
          <a:bodyPr>
            <a:normAutofit/>
          </a:bodyPr>
          <a:lstStyle/>
          <a:p>
            <a:r>
              <a:rPr lang="en-US" sz="2800" dirty="0" smtClean="0"/>
              <a:t>Firebug</a:t>
            </a:r>
          </a:p>
          <a:p>
            <a:r>
              <a:rPr lang="en-US" sz="2800" dirty="0" err="1" smtClean="0"/>
              <a:t>YSlow</a:t>
            </a:r>
            <a:endParaRPr lang="en-US" sz="2800" dirty="0" smtClean="0"/>
          </a:p>
          <a:p>
            <a:r>
              <a:rPr lang="en-US" sz="2800" dirty="0" smtClean="0"/>
              <a:t>Firefox Web developer toolbar</a:t>
            </a:r>
          </a:p>
          <a:p>
            <a:r>
              <a:rPr lang="en-US" sz="2800" dirty="0" smtClean="0"/>
              <a:t>Safari Web Developer Tools</a:t>
            </a:r>
          </a:p>
          <a:p>
            <a:r>
              <a:rPr lang="en-US" sz="2800" dirty="0" smtClean="0"/>
              <a:t>IE Web Developer Tools Extension</a:t>
            </a:r>
          </a:p>
        </p:txBody>
      </p:sp>
      <p:pic>
        <p:nvPicPr>
          <p:cNvPr id="4" name="Picture 3" descr="yslow_icon.png"/>
          <p:cNvPicPr>
            <a:picLocks noChangeAspect="1"/>
          </p:cNvPicPr>
          <p:nvPr/>
        </p:nvPicPr>
        <p:blipFill>
          <a:blip r:embed="rId2"/>
          <a:stretch>
            <a:fillRect/>
          </a:stretch>
        </p:blipFill>
        <p:spPr>
          <a:xfrm>
            <a:off x="6477000" y="3195484"/>
            <a:ext cx="1905000" cy="614516"/>
          </a:xfrm>
          <a:prstGeom prst="rect">
            <a:avLst/>
          </a:prstGeom>
        </p:spPr>
      </p:pic>
      <p:pic>
        <p:nvPicPr>
          <p:cNvPr id="5" name="Picture 4" descr="firebug_icon.png"/>
          <p:cNvPicPr>
            <a:picLocks noChangeAspect="1"/>
          </p:cNvPicPr>
          <p:nvPr/>
        </p:nvPicPr>
        <p:blipFill>
          <a:blip r:embed="rId3"/>
          <a:stretch>
            <a:fillRect/>
          </a:stretch>
        </p:blipFill>
        <p:spPr>
          <a:xfrm>
            <a:off x="5486400" y="3195485"/>
            <a:ext cx="652130" cy="609600"/>
          </a:xfrm>
          <a:prstGeom prst="rect">
            <a:avLst/>
          </a:prstGeom>
        </p:spPr>
      </p:pic>
      <p:pic>
        <p:nvPicPr>
          <p:cNvPr id="6" name="Picture 5" descr="webdevtoolbar.png"/>
          <p:cNvPicPr>
            <a:picLocks noChangeAspect="1"/>
          </p:cNvPicPr>
          <p:nvPr/>
        </p:nvPicPr>
        <p:blipFill>
          <a:blip r:embed="rId4"/>
          <a:stretch>
            <a:fillRect/>
          </a:stretch>
        </p:blipFill>
        <p:spPr>
          <a:xfrm>
            <a:off x="163047" y="6172200"/>
            <a:ext cx="8980953" cy="247619"/>
          </a:xfrm>
          <a:prstGeom prst="rect">
            <a:avLst/>
          </a:prstGeom>
        </p:spPr>
      </p:pic>
      <p:pic>
        <p:nvPicPr>
          <p:cNvPr id="7" name="Picture 6" descr="ie.jpg"/>
          <p:cNvPicPr>
            <a:picLocks noChangeAspect="1"/>
          </p:cNvPicPr>
          <p:nvPr/>
        </p:nvPicPr>
        <p:blipFill>
          <a:blip r:embed="rId5"/>
          <a:srcRect t="8333" r="66038"/>
          <a:stretch>
            <a:fillRect/>
          </a:stretch>
        </p:blipFill>
        <p:spPr>
          <a:xfrm>
            <a:off x="5486400" y="4114800"/>
            <a:ext cx="685800" cy="838200"/>
          </a:xfrm>
          <a:prstGeom prst="rect">
            <a:avLst/>
          </a:prstGeom>
        </p:spPr>
      </p:pic>
      <p:pic>
        <p:nvPicPr>
          <p:cNvPr id="9" name="Picture 8" descr="safari.png"/>
          <p:cNvPicPr>
            <a:picLocks noChangeAspect="1"/>
          </p:cNvPicPr>
          <p:nvPr/>
        </p:nvPicPr>
        <p:blipFill>
          <a:blip r:embed="rId6"/>
          <a:stretch>
            <a:fillRect/>
          </a:stretch>
        </p:blipFill>
        <p:spPr>
          <a:xfrm>
            <a:off x="6400800" y="4191000"/>
            <a:ext cx="761905" cy="742857"/>
          </a:xfrm>
          <a:prstGeom prst="rect">
            <a:avLst/>
          </a:prstGeom>
        </p:spPr>
      </p:pic>
      <p:pic>
        <p:nvPicPr>
          <p:cNvPr id="10" name="Picture 9" descr="firefox.png"/>
          <p:cNvPicPr>
            <a:picLocks noChangeAspect="1"/>
          </p:cNvPicPr>
          <p:nvPr/>
        </p:nvPicPr>
        <p:blipFill>
          <a:blip r:embed="rId7"/>
          <a:stretch>
            <a:fillRect/>
          </a:stretch>
        </p:blipFill>
        <p:spPr>
          <a:xfrm>
            <a:off x="7391400" y="4114800"/>
            <a:ext cx="914400" cy="8215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990600"/>
            <a:ext cx="9144000" cy="1219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May Work for You…</a:t>
            </a:r>
            <a:endParaRPr lang="en-US" dirty="0"/>
          </a:p>
        </p:txBody>
      </p:sp>
      <p:sp>
        <p:nvSpPr>
          <p:cNvPr id="3" name="Content Placeholder 2"/>
          <p:cNvSpPr>
            <a:spLocks noGrp="1"/>
          </p:cNvSpPr>
          <p:nvPr>
            <p:ph sz="half" idx="1"/>
          </p:nvPr>
        </p:nvSpPr>
        <p:spPr>
          <a:xfrm>
            <a:off x="457200" y="1295400"/>
            <a:ext cx="4038600" cy="4525963"/>
          </a:xfrm>
        </p:spPr>
        <p:txBody>
          <a:bodyPr>
            <a:normAutofit lnSpcReduction="10000"/>
          </a:bodyPr>
          <a:lstStyle/>
          <a:p>
            <a:r>
              <a:rPr lang="en-US" sz="4300" dirty="0" smtClean="0"/>
              <a:t>CF</a:t>
            </a:r>
          </a:p>
          <a:p>
            <a:pPr lvl="1"/>
            <a:r>
              <a:rPr lang="en-US" sz="3200" dirty="0" err="1" smtClean="0"/>
              <a:t>Scriptalizer</a:t>
            </a:r>
            <a:r>
              <a:rPr lang="en-US" sz="3200" dirty="0" smtClean="0"/>
              <a:t/>
            </a:r>
            <a:br>
              <a:rPr lang="en-US" sz="3200" dirty="0" smtClean="0"/>
            </a:br>
            <a:r>
              <a:rPr lang="en-US" sz="1600" dirty="0" smtClean="0">
                <a:hlinkClick r:id="rId2"/>
              </a:rPr>
              <a:t>http://www.aaronjlynch.com/blog/2008/07/09/Problem-WAY-too-many-javascript-files-Solution-cfscriptalizer</a:t>
            </a:r>
            <a:r>
              <a:rPr lang="en-US" sz="1600" dirty="0" smtClean="0"/>
              <a:t> or</a:t>
            </a:r>
            <a:br>
              <a:rPr lang="en-US" sz="1600" dirty="0" smtClean="0"/>
            </a:br>
            <a:r>
              <a:rPr lang="en-US" sz="1600" dirty="0" smtClean="0">
                <a:hlinkClick r:id="rId3"/>
              </a:rPr>
              <a:t>http://scriptalizer.com/</a:t>
            </a:r>
            <a:r>
              <a:rPr lang="en-US" sz="1600" dirty="0" smtClean="0"/>
              <a:t> </a:t>
            </a:r>
          </a:p>
          <a:p>
            <a:pPr lvl="1"/>
            <a:r>
              <a:rPr lang="en-US" sz="3200" dirty="0" smtClean="0"/>
              <a:t>Combine.cfc</a:t>
            </a:r>
            <a:r>
              <a:rPr lang="en-US" sz="1600" dirty="0" smtClean="0"/>
              <a:t/>
            </a:r>
            <a:br>
              <a:rPr lang="en-US" sz="1600" dirty="0" smtClean="0"/>
            </a:br>
            <a:r>
              <a:rPr lang="en-US" sz="1600" dirty="0" smtClean="0">
                <a:hlinkClick r:id="rId4"/>
              </a:rPr>
              <a:t>http://combine.riaforge.org/</a:t>
            </a:r>
            <a:r>
              <a:rPr lang="en-US" sz="1600" dirty="0" smtClean="0"/>
              <a:t> </a:t>
            </a:r>
          </a:p>
          <a:p>
            <a:pPr lvl="1"/>
            <a:endParaRPr lang="en-US" dirty="0"/>
          </a:p>
        </p:txBody>
      </p:sp>
      <p:sp>
        <p:nvSpPr>
          <p:cNvPr id="4" name="Content Placeholder 3"/>
          <p:cNvSpPr>
            <a:spLocks noGrp="1"/>
          </p:cNvSpPr>
          <p:nvPr>
            <p:ph sz="half" idx="2"/>
          </p:nvPr>
        </p:nvSpPr>
        <p:spPr>
          <a:xfrm>
            <a:off x="4648200" y="1295400"/>
            <a:ext cx="4038600" cy="4525963"/>
          </a:xfrm>
        </p:spPr>
        <p:txBody>
          <a:bodyPr>
            <a:normAutofit lnSpcReduction="10000"/>
          </a:bodyPr>
          <a:lstStyle/>
          <a:p>
            <a:r>
              <a:rPr lang="en-US" sz="3900" dirty="0" smtClean="0"/>
              <a:t>CSS</a:t>
            </a:r>
          </a:p>
          <a:p>
            <a:pPr lvl="1"/>
            <a:r>
              <a:rPr lang="en-US" sz="1800" dirty="0" smtClean="0"/>
              <a:t>Blueprint.css</a:t>
            </a:r>
            <a:br>
              <a:rPr lang="en-US" sz="1800" dirty="0" smtClean="0"/>
            </a:br>
            <a:r>
              <a:rPr lang="en-US" sz="1800" dirty="0" smtClean="0">
                <a:hlinkClick r:id="rId5"/>
              </a:rPr>
              <a:t>http://www.blueprintcss.org/</a:t>
            </a:r>
            <a:r>
              <a:rPr lang="en-US" sz="1800" dirty="0" smtClean="0"/>
              <a:t> </a:t>
            </a:r>
          </a:p>
          <a:p>
            <a:pPr lvl="1"/>
            <a:r>
              <a:rPr lang="en-US" sz="1800" dirty="0" smtClean="0"/>
              <a:t>960.gs</a:t>
            </a:r>
            <a:br>
              <a:rPr lang="en-US" sz="1800" dirty="0" smtClean="0"/>
            </a:br>
            <a:r>
              <a:rPr lang="en-US" sz="1800" dirty="0" smtClean="0">
                <a:hlinkClick r:id="rId6"/>
              </a:rPr>
              <a:t>http://960.gs</a:t>
            </a:r>
            <a:r>
              <a:rPr lang="en-US" sz="1800" dirty="0" smtClean="0"/>
              <a:t> </a:t>
            </a:r>
          </a:p>
          <a:p>
            <a:pPr lvl="1"/>
            <a:r>
              <a:rPr lang="en-US" sz="1800" dirty="0" smtClean="0"/>
              <a:t>YUI Grids / Fonts / Reset</a:t>
            </a:r>
            <a:br>
              <a:rPr lang="en-US" sz="1800" dirty="0" smtClean="0"/>
            </a:br>
            <a:r>
              <a:rPr lang="en-US" sz="1800" dirty="0" smtClean="0">
                <a:hlinkClick r:id="rId7"/>
              </a:rPr>
              <a:t>http://developer.yahoo.com/yui/</a:t>
            </a:r>
            <a:r>
              <a:rPr lang="en-US" sz="1800" dirty="0" smtClean="0"/>
              <a:t> </a:t>
            </a:r>
          </a:p>
          <a:p>
            <a:pPr lvl="1"/>
            <a:r>
              <a:rPr lang="en-US" sz="1800" dirty="0" smtClean="0"/>
              <a:t>Eric Meyer’s reset.css</a:t>
            </a:r>
            <a:br>
              <a:rPr lang="en-US" sz="1800" dirty="0" smtClean="0"/>
            </a:br>
            <a:r>
              <a:rPr lang="en-US" sz="1800" dirty="0" smtClean="0">
                <a:hlinkClick r:id="rId8"/>
              </a:rPr>
              <a:t>http://meyerweb.com/eric/tools/css/reset/</a:t>
            </a:r>
            <a:r>
              <a:rPr lang="en-US" sz="1800" dirty="0" smtClean="0"/>
              <a:t> </a:t>
            </a:r>
          </a:p>
          <a:p>
            <a:pPr lvl="1"/>
            <a:r>
              <a:rPr lang="en-US" sz="1800" dirty="0" smtClean="0"/>
              <a:t>Andy Clarke’s Universal IE6 Style Sheet</a:t>
            </a:r>
            <a:br>
              <a:rPr lang="en-US" sz="1800" dirty="0" smtClean="0"/>
            </a:br>
            <a:r>
              <a:rPr lang="en-US" sz="1800" dirty="0" smtClean="0">
                <a:hlinkClick r:id="rId9"/>
              </a:rPr>
              <a:t>http://code.google.com/p/universal-ie6-css</a:t>
            </a:r>
            <a:r>
              <a:rPr lang="en-US" sz="1800" dirty="0" smtClean="0"/>
              <a:t> </a:t>
            </a:r>
          </a:p>
        </p:txBody>
      </p:sp>
      <p:sp>
        <p:nvSpPr>
          <p:cNvPr id="5" name="Content Placeholder 2"/>
          <p:cNvSpPr txBox="1">
            <a:spLocks/>
          </p:cNvSpPr>
          <p:nvPr/>
        </p:nvSpPr>
        <p:spPr>
          <a:xfrm>
            <a:off x="381000" y="4343400"/>
            <a:ext cx="4800600" cy="3124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3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t>JS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t>AJILE</a:t>
            </a:r>
            <a:br>
              <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t> </a:t>
            </a:r>
            <a:r>
              <a:rPr kumimoji="0" lang="en-US" sz="16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hlinkClick r:id="rId10"/>
              </a:rPr>
              <a:t>http://ajile.net/</a:t>
            </a:r>
            <a:r>
              <a:rPr kumimoji="0" lang="en-US" sz="16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accent5">
                    <a:lumMod val="20000"/>
                    <a:lumOff val="80000"/>
                  </a:schemeClr>
                </a:solidFill>
                <a:effectLst/>
                <a:uLnTx/>
                <a:uFillTx/>
                <a:latin typeface="+mn-lt"/>
                <a:ea typeface="+mn-ea"/>
                <a:cs typeface="+mn-cs"/>
              </a:rPr>
              <a:t>JSLint</a:t>
            </a:r>
            <a:r>
              <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t/>
            </a:r>
            <a:br>
              <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rPr>
            </a:br>
            <a:r>
              <a:rPr kumimoji="0" lang="en-US" sz="16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hlinkClick r:id="rId11"/>
              </a:rPr>
              <a:t>http://www.jslint.com</a:t>
            </a:r>
            <a:r>
              <a:rPr kumimoji="0" lang="en-US" sz="2400" b="0" i="0" u="none" strike="noStrike" kern="1200" cap="none" spc="0" normalizeH="0" noProof="0" dirty="0" smtClean="0">
                <a:ln>
                  <a:noFill/>
                </a:ln>
                <a:solidFill>
                  <a:schemeClr val="accent5">
                    <a:lumMod val="20000"/>
                    <a:lumOff val="80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1"/>
            <a:ext cx="8229600" cy="3733800"/>
          </a:xfrm>
        </p:spPr>
        <p:txBody>
          <a:bodyPr/>
          <a:lstStyle/>
          <a:p>
            <a:pPr marL="514350" indent="-514350">
              <a:buFont typeface="+mj-lt"/>
              <a:buAutoNum type="arabicPeriod"/>
            </a:pPr>
            <a:r>
              <a:rPr lang="en-US" dirty="0" smtClean="0"/>
              <a:t>Organize and plan</a:t>
            </a:r>
          </a:p>
          <a:p>
            <a:pPr marL="514350" indent="-514350">
              <a:buFont typeface="+mj-lt"/>
              <a:buAutoNum type="arabicPeriod"/>
            </a:pPr>
            <a:r>
              <a:rPr lang="en-US" dirty="0" smtClean="0"/>
              <a:t>Location matters</a:t>
            </a:r>
          </a:p>
          <a:p>
            <a:pPr marL="514350" indent="-514350">
              <a:buFont typeface="+mj-lt"/>
              <a:buAutoNum type="arabicPeriod"/>
            </a:pPr>
            <a:r>
              <a:rPr lang="en-US" dirty="0" smtClean="0"/>
              <a:t>Load smart, load once</a:t>
            </a:r>
          </a:p>
          <a:p>
            <a:pPr marL="514350" indent="-514350">
              <a:buFont typeface="+mj-lt"/>
              <a:buAutoNum type="arabicPeriod"/>
            </a:pPr>
            <a:r>
              <a:rPr lang="en-US" dirty="0" smtClean="0"/>
              <a:t>Maximize caching opportunities</a:t>
            </a:r>
          </a:p>
          <a:p>
            <a:pPr marL="514350" indent="-514350">
              <a:buFont typeface="+mj-lt"/>
              <a:buAutoNum type="arabicPeriod"/>
            </a:pPr>
            <a:r>
              <a:rPr lang="en-US" dirty="0" smtClean="0"/>
              <a:t>Optimize, minify and compress</a:t>
            </a:r>
          </a:p>
          <a:p>
            <a:endParaRPr lang="en-US" dirty="0" smtClean="0"/>
          </a:p>
          <a:p>
            <a:endParaRPr lang="en-US" dirty="0"/>
          </a:p>
        </p:txBody>
      </p:sp>
      <p:sp>
        <p:nvSpPr>
          <p:cNvPr id="4" name="TextBox 3"/>
          <p:cNvSpPr txBox="1"/>
          <p:nvPr/>
        </p:nvSpPr>
        <p:spPr>
          <a:xfrm>
            <a:off x="533400" y="5867400"/>
            <a:ext cx="8001000" cy="369332"/>
          </a:xfrm>
          <a:prstGeom prst="rect">
            <a:avLst/>
          </a:prstGeom>
          <a:noFill/>
        </p:spPr>
        <p:txBody>
          <a:bodyPr wrap="square" rtlCol="0">
            <a:spAutoFit/>
          </a:bodyPr>
          <a:lstStyle/>
          <a:p>
            <a:pPr algn="ctr"/>
            <a:r>
              <a:rPr lang="en-US" dirty="0" smtClean="0">
                <a:hlinkClick r:id="rId3"/>
              </a:rPr>
              <a:t>http://developer.yahoo.com/performance/rules.html</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73700"/>
            <a:ext cx="7772400" cy="774700"/>
          </a:xfrm>
        </p:spPr>
        <p:txBody>
          <a:bodyPr/>
          <a:lstStyle/>
          <a:p>
            <a:r>
              <a:rPr lang="en-US" dirty="0" smtClean="0"/>
              <a:t>Q &amp; A</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685800" y="762000"/>
            <a:ext cx="7848600" cy="954107"/>
          </a:xfrm>
          <a:prstGeom prst="rect">
            <a:avLst/>
          </a:prstGeom>
        </p:spPr>
        <p:txBody>
          <a:bodyPr wrap="square">
            <a:spAutoFit/>
          </a:bodyPr>
          <a:lstStyle/>
          <a:p>
            <a:pPr algn="ctr">
              <a:buNone/>
            </a:pPr>
            <a:r>
              <a:rPr lang="en-US" sz="2800" i="1" dirty="0" smtClean="0">
                <a:solidFill>
                  <a:schemeClr val="bg2"/>
                </a:solidFill>
              </a:rPr>
              <a:t>Come to</a:t>
            </a:r>
          </a:p>
          <a:p>
            <a:pPr algn="ctr">
              <a:buNone/>
            </a:pPr>
            <a:r>
              <a:rPr lang="en-US" sz="2800" dirty="0" smtClean="0">
                <a:solidFill>
                  <a:schemeClr val="bg2"/>
                </a:solidFill>
              </a:rPr>
              <a:t>http://www.riaunleashed.com/</a:t>
            </a:r>
            <a:endParaRPr lang="en-US" sz="2800" dirty="0">
              <a:solidFill>
                <a:schemeClr val="bg2"/>
              </a:solidFill>
            </a:endParaRPr>
          </a:p>
        </p:txBody>
      </p:sp>
      <p:pic>
        <p:nvPicPr>
          <p:cNvPr id="5" name="Picture 4" descr="riaunleashed.jpg"/>
          <p:cNvPicPr>
            <a:picLocks noChangeAspect="1"/>
          </p:cNvPicPr>
          <p:nvPr/>
        </p:nvPicPr>
        <p:blipFill>
          <a:blip r:embed="rId3"/>
          <a:stretch>
            <a:fillRect/>
          </a:stretch>
        </p:blipFill>
        <p:spPr>
          <a:xfrm>
            <a:off x="2286000" y="1854200"/>
            <a:ext cx="4660900" cy="2032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Rachel Lehman</a:t>
            </a:r>
            <a:endParaRPr lang="en-US" dirty="0"/>
          </a:p>
        </p:txBody>
      </p:sp>
      <p:sp>
        <p:nvSpPr>
          <p:cNvPr id="3" name="Content Placeholder 2"/>
          <p:cNvSpPr>
            <a:spLocks noGrp="1"/>
          </p:cNvSpPr>
          <p:nvPr>
            <p:ph idx="1"/>
          </p:nvPr>
        </p:nvSpPr>
        <p:spPr/>
        <p:txBody>
          <a:bodyPr/>
          <a:lstStyle/>
          <a:p>
            <a:pPr algn="ctr">
              <a:buNone/>
            </a:pPr>
            <a:r>
              <a:rPr lang="en-US" dirty="0" smtClean="0"/>
              <a:t>@</a:t>
            </a:r>
            <a:r>
              <a:rPr lang="en-US" dirty="0" err="1" smtClean="0"/>
              <a:t>raelehman</a:t>
            </a:r>
            <a:endParaRPr lang="en-US" dirty="0" smtClean="0"/>
          </a:p>
          <a:p>
            <a:pPr algn="ctr">
              <a:buNone/>
            </a:pPr>
            <a:r>
              <a:rPr lang="en-US" dirty="0" smtClean="0">
                <a:hlinkClick r:id="rId2"/>
              </a:rPr>
              <a:t>raelehman@gmail.com</a:t>
            </a:r>
            <a:endParaRPr lang="en-US" dirty="0" smtClean="0"/>
          </a:p>
          <a:p>
            <a:pPr algn="ctr">
              <a:buNone/>
            </a:pPr>
            <a:r>
              <a:rPr lang="en-US" dirty="0" smtClean="0">
                <a:hlinkClick r:id="rId3"/>
              </a:rPr>
              <a:t>http://rmaxim.blogspot.com</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Load_unoptimized.png"/>
          <p:cNvPicPr>
            <a:picLocks noChangeAspect="1"/>
          </p:cNvPicPr>
          <p:nvPr/>
        </p:nvPicPr>
        <p:blipFill>
          <a:blip r:embed="rId3"/>
          <a:stretch>
            <a:fillRect/>
          </a:stretch>
        </p:blipFill>
        <p:spPr>
          <a:xfrm>
            <a:off x="0" y="355957"/>
            <a:ext cx="9144000" cy="61460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dependencies?</a:t>
            </a:r>
            <a:endParaRPr lang="en-US" dirty="0"/>
          </a:p>
        </p:txBody>
      </p:sp>
      <p:sp>
        <p:nvSpPr>
          <p:cNvPr id="3" name="Content Placeholder 2"/>
          <p:cNvSpPr>
            <a:spLocks noGrp="1"/>
          </p:cNvSpPr>
          <p:nvPr>
            <p:ph idx="1"/>
          </p:nvPr>
        </p:nvSpPr>
        <p:spPr/>
        <p:txBody>
          <a:bodyPr>
            <a:noAutofit/>
          </a:bodyPr>
          <a:lstStyle/>
          <a:p>
            <a:pPr algn="ctr">
              <a:buNone/>
            </a:pPr>
            <a:r>
              <a:rPr lang="en-US" sz="8000" dirty="0" smtClean="0"/>
              <a:t>JavaScript</a:t>
            </a:r>
          </a:p>
          <a:p>
            <a:pPr algn="ctr">
              <a:buNone/>
            </a:pPr>
            <a:r>
              <a:rPr lang="en-US" sz="8000" dirty="0" smtClean="0"/>
              <a:t>CSS</a:t>
            </a:r>
          </a:p>
          <a:p>
            <a:pPr algn="ctr">
              <a:buNone/>
            </a:pPr>
            <a:r>
              <a:rPr lang="en-US" sz="8000" dirty="0" smtClean="0"/>
              <a:t>Images</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Simple Steps</a:t>
            </a:r>
            <a:endParaRPr lang="en-US" dirty="0"/>
          </a:p>
        </p:txBody>
      </p:sp>
      <p:sp>
        <p:nvSpPr>
          <p:cNvPr id="3" name="Content Placeholder 2"/>
          <p:cNvSpPr>
            <a:spLocks noGrp="1"/>
          </p:cNvSpPr>
          <p:nvPr>
            <p:ph idx="1"/>
          </p:nvPr>
        </p:nvSpPr>
        <p:spPr>
          <a:xfrm>
            <a:off x="457200" y="1600201"/>
            <a:ext cx="8229600" cy="3733800"/>
          </a:xfrm>
        </p:spPr>
        <p:txBody>
          <a:bodyPr/>
          <a:lstStyle/>
          <a:p>
            <a:pPr marL="514350" indent="-514350">
              <a:buFont typeface="+mj-lt"/>
              <a:buAutoNum type="arabicPeriod"/>
            </a:pPr>
            <a:r>
              <a:rPr lang="en-US" dirty="0" smtClean="0"/>
              <a:t>Organize and plan</a:t>
            </a:r>
          </a:p>
          <a:p>
            <a:pPr marL="514350" indent="-514350">
              <a:buFont typeface="+mj-lt"/>
              <a:buAutoNum type="arabicPeriod"/>
            </a:pPr>
            <a:r>
              <a:rPr lang="en-US" dirty="0" smtClean="0"/>
              <a:t>Location matters</a:t>
            </a:r>
          </a:p>
          <a:p>
            <a:pPr marL="514350" indent="-514350">
              <a:buFont typeface="+mj-lt"/>
              <a:buAutoNum type="arabicPeriod"/>
            </a:pPr>
            <a:r>
              <a:rPr lang="en-US" dirty="0" smtClean="0"/>
              <a:t>Load smart, load once</a:t>
            </a:r>
          </a:p>
          <a:p>
            <a:pPr marL="514350" indent="-514350">
              <a:buFont typeface="+mj-lt"/>
              <a:buAutoNum type="arabicPeriod"/>
            </a:pPr>
            <a:r>
              <a:rPr lang="en-US" dirty="0" smtClean="0"/>
              <a:t>Maximize caching opportunities</a:t>
            </a:r>
          </a:p>
          <a:p>
            <a:pPr marL="514350" indent="-514350">
              <a:buFont typeface="+mj-lt"/>
              <a:buAutoNum type="arabicPeriod"/>
            </a:pPr>
            <a:r>
              <a:rPr lang="en-US" dirty="0" smtClean="0"/>
              <a:t>Optimize, minify and compress</a:t>
            </a:r>
          </a:p>
          <a:p>
            <a:endParaRPr lang="en-US" dirty="0" smtClean="0"/>
          </a:p>
          <a:p>
            <a:endParaRPr lang="en-US" dirty="0"/>
          </a:p>
        </p:txBody>
      </p:sp>
      <p:sp>
        <p:nvSpPr>
          <p:cNvPr id="4" name="TextBox 3"/>
          <p:cNvSpPr txBox="1"/>
          <p:nvPr/>
        </p:nvSpPr>
        <p:spPr>
          <a:xfrm>
            <a:off x="533400" y="5867400"/>
            <a:ext cx="8001000" cy="369332"/>
          </a:xfrm>
          <a:prstGeom prst="rect">
            <a:avLst/>
          </a:prstGeom>
          <a:noFill/>
        </p:spPr>
        <p:txBody>
          <a:bodyPr wrap="square" rtlCol="0">
            <a:spAutoFit/>
          </a:bodyPr>
          <a:lstStyle/>
          <a:p>
            <a:pPr algn="ctr"/>
            <a:r>
              <a:rPr lang="en-US" dirty="0" smtClean="0">
                <a:hlinkClick r:id="rId3"/>
              </a:rPr>
              <a:t>http://developer.yahoo.com/performance/rules.html</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JavaScript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eeping Front End Dependencies Under Control&amp;quot;&quot;/&gt;&lt;property id=&quot;20307&quot; value=&quot;256&quot;/&gt;&lt;/object&gt;&lt;object type=&quot;3&quot; unique_id=&quot;10005&quot;&gt;&lt;property id=&quot;20148&quot; value=&quot;5&quot;/&gt;&lt;property id=&quot;20300&quot; value=&quot;Slide 8 - &amp;quot;5 Simple Steps&amp;quot;&quot;/&gt;&lt;property id=&quot;20307&quot; value=&quot;257&quot;/&gt;&lt;/object&gt;&lt;object type=&quot;3&quot; unique_id=&quot;10006&quot;&gt;&lt;property id=&quot;20148&quot; value=&quot;5&quot;/&gt;&lt;property id=&quot;20300&quot; value=&quot;Slide 7 - &amp;quot;What are the dependencies?&amp;quot;&quot;/&gt;&lt;property id=&quot;20307&quot; value=&quot;258&quot;/&gt;&lt;/object&gt;&lt;object type=&quot;3&quot; unique_id=&quot;10007&quot;&gt;&lt;property id=&quot;20148&quot; value=&quot;5&quot;/&gt;&lt;property id=&quot;20300&quot; value=&quot;Slide 9 - &amp;quot;JavaScript&amp;quot;&quot;/&gt;&lt;property id=&quot;20307&quot; value=&quot;259&quot;/&gt;&lt;/object&gt;&lt;object type=&quot;3&quot; unique_id=&quot;10008&quot;&gt;&lt;property id=&quot;20148&quot; value=&quot;5&quot;/&gt;&lt;property id=&quot;20300&quot; value=&quot;Slide 10 - &amp;quot;Organization and Planning&amp;quot;&quot;/&gt;&lt;property id=&quot;20307&quot; value=&quot;260&quot;/&gt;&lt;/object&gt;&lt;object type=&quot;3&quot; unique_id=&quot;10011&quot;&gt;&lt;property id=&quot;20148&quot; value=&quot;5&quot;/&gt;&lt;property id=&quot;20300&quot; value=&quot;Slide 16 - &amp;quot;Minify &amp;amp; Compress&amp;quot;&quot;/&gt;&lt;property id=&quot;20307&quot; value=&quot;263&quot;/&gt;&lt;/object&gt;&lt;object type=&quot;3&quot; unique_id=&quot;10012&quot;&gt;&lt;property id=&quot;20148&quot; value=&quot;5&quot;/&gt;&lt;property id=&quot;20300&quot; value=&quot;Slide 17 - &amp;quot;Cache&amp;quot;&quot;/&gt;&lt;property id=&quot;20307&quot; value=&quot;264&quot;/&gt;&lt;/object&gt;&lt;object type=&quot;3&quot; unique_id=&quot;10013&quot;&gt;&lt;property id=&quot;20148&quot; value=&quot;5&quot;/&gt;&lt;property id=&quot;20300&quot; value=&quot;Slide 21&quot;/&gt;&lt;property id=&quot;20307&quot; value=&quot;265&quot;/&gt;&lt;/object&gt;&lt;object type=&quot;3&quot; unique_id=&quot;10014&quot;&gt;&lt;property id=&quot;20148&quot; value=&quot;5&quot;/&gt;&lt;property id=&quot;20300&quot; value=&quot;Slide 22 - &amp;quot;CSS | Style Sheets&amp;quot;&quot;/&gt;&lt;property id=&quot;20307&quot; value=&quot;266&quot;/&gt;&lt;/object&gt;&lt;object type=&quot;3&quot; unique_id=&quot;10018&quot;&gt;&lt;property id=&quot;20148&quot; value=&quot;5&quot;/&gt;&lt;property id=&quot;20300&quot; value=&quot;Slide 25 - &amp;quot;Minify&amp;quot;&quot;/&gt;&lt;property id=&quot;20307&quot; value=&quot;270&quot;/&gt;&lt;/object&gt;&lt;object type=&quot;3&quot; unique_id=&quot;10021&quot;&gt;&lt;property id=&quot;20148&quot; value=&quot;5&quot;/&gt;&lt;property id=&quot;20300&quot; value=&quot;Slide 39 - &amp;quot;Images&amp;quot;&quot;/&gt;&lt;property id=&quot;20307&quot; value=&quot;273&quot;/&gt;&lt;/object&gt;&lt;object type=&quot;3&quot; unique_id=&quot;10022&quot;&gt;&lt;property id=&quot;20148&quot; value=&quot;5&quot;/&gt;&lt;property id=&quot;20300&quot; value=&quot;Slide 40 - &amp;quot;Organization and Planning&amp;quot;&quot;/&gt;&lt;property id=&quot;20307&quot; value=&quot;274&quot;/&gt;&lt;/object&gt;&lt;object type=&quot;3&quot; unique_id=&quot;10024&quot;&gt;&lt;property id=&quot;20148&quot; value=&quot;5&quot;/&gt;&lt;property id=&quot;20300&quot; value=&quot;Slide 41 - &amp;quot;Loading Smart&amp;quot;&quot;/&gt;&lt;property id=&quot;20307&quot; value=&quot;276&quot;/&gt;&lt;/object&gt;&lt;object type=&quot;3&quot; unique_id=&quot;10025&quot;&gt;&lt;property id=&quot;20148&quot; value=&quot;5&quot;/&gt;&lt;property id=&quot;20300&quot; value=&quot;Slide 42 - &amp;quot;Minimize File Size&amp;quot;&quot;/&gt;&lt;property id=&quot;20307&quot; value=&quot;277&quot;/&gt;&lt;/object&gt;&lt;object type=&quot;3&quot; unique_id=&quot;10026&quot;&gt;&lt;property id=&quot;20148&quot; value=&quot;5&quot;/&gt;&lt;property id=&quot;20300&quot; value=&quot;Slide 44 - &amp;quot;Minimize Your Image Needs&amp;quot;&quot;/&gt;&lt;property id=&quot;20307&quot; value=&quot;278&quot;/&gt;&lt;/object&gt;&lt;object type=&quot;3&quot; unique_id=&quot;10027&quot;&gt;&lt;property id=&quot;20148&quot; value=&quot;5&quot;/&gt;&lt;property id=&quot;20300&quot; value=&quot;Slide 47 - &amp;quot;General Advice and Tools&amp;quot;&quot;/&gt;&lt;property id=&quot;20307&quot; value=&quot;279&quot;/&gt;&lt;/object&gt;&lt;object type=&quot;3&quot; unique_id=&quot;10340&quot;&gt;&lt;property id=&quot;20148&quot; value=&quot;5&quot;/&gt;&lt;property id=&quot;20300&quot; value=&quot;Slide 2&quot;/&gt;&lt;property id=&quot;20307&quot; value=&quot;280&quot;/&gt;&lt;/object&gt;&lt;object type=&quot;3&quot; unique_id=&quot;10341&quot;&gt;&lt;property id=&quot;20148&quot; value=&quot;5&quot;/&gt;&lt;property id=&quot;20300&quot; value=&quot;Slide 3&quot;/&gt;&lt;property id=&quot;20307&quot; value=&quot;282&quot;/&gt;&lt;/object&gt;&lt;object type=&quot;3&quot; unique_id=&quot;10342&quot;&gt;&lt;property id=&quot;20148&quot; value=&quot;5&quot;/&gt;&lt;property id=&quot;20300&quot; value=&quot;Slide 4&quot;/&gt;&lt;property id=&quot;20307&quot; value=&quot;283&quot;/&gt;&lt;/object&gt;&lt;object type=&quot;3&quot; unique_id=&quot;10343&quot;&gt;&lt;property id=&quot;20148&quot; value=&quot;5&quot;/&gt;&lt;property id=&quot;20300&quot; value=&quot;Slide 5&quot;/&gt;&lt;property id=&quot;20307&quot; value=&quot;284&quot;/&gt;&lt;/object&gt;&lt;object type=&quot;3&quot; unique_id=&quot;10494&quot;&gt;&lt;property id=&quot;20148&quot; value=&quot;5&quot;/&gt;&lt;property id=&quot;20300&quot; value=&quot;Slide 6&quot;/&gt;&lt;property id=&quot;20307&quot; value=&quot;285&quot;/&gt;&lt;/object&gt;&lt;object type=&quot;3&quot; unique_id=&quot;10588&quot;&gt;&lt;property id=&quot;20148&quot; value=&quot;5&quot;/&gt;&lt;property id=&quot;20300&quot; value=&quot;Slide 48 - &amp;quot;Choosing Libraries&amp;quot;&quot;/&gt;&lt;property id=&quot;20307&quot; value=&quot;286&quot;/&gt;&lt;/object&gt;&lt;object type=&quot;3&quot; unique_id=&quot;10589&quot;&gt;&lt;property id=&quot;20148&quot; value=&quot;5&quot;/&gt;&lt;property id=&quot;20300&quot; value=&quot;Slide 49 - &amp;quot;Essential Tools&amp;quot;&quot;/&gt;&lt;property id=&quot;20307&quot; value=&quot;287&quot;/&gt;&lt;/object&gt;&lt;object type=&quot;3&quot; unique_id=&quot;10590&quot;&gt;&lt;property id=&quot;20148&quot; value=&quot;5&quot;/&gt;&lt;property id=&quot;20300&quot; value=&quot;Slide 50 - &amp;quot;May Work for You…&amp;quot;&quot;/&gt;&lt;property id=&quot;20307&quot; value=&quot;288&quot;/&gt;&lt;/object&gt;&lt;object type=&quot;3&quot; unique_id=&quot;10690&quot;&gt;&lt;property id=&quot;20148&quot; value=&quot;5&quot;/&gt;&lt;property id=&quot;20300&quot; value=&quot;Slide 51 - &amp;quot;Summary&amp;quot;&quot;/&gt;&lt;property id=&quot;20307&quot; value=&quot;289&quot;/&gt;&lt;/object&gt;&lt;object type=&quot;3&quot; unique_id=&quot;10691&quot;&gt;&lt;property id=&quot;20148&quot; value=&quot;5&quot;/&gt;&lt;property id=&quot;20300&quot; value=&quot;Slide 52 - &amp;quot;Q &amp;amp; A&amp;quot;&quot;/&gt;&lt;property id=&quot;20307&quot; value=&quot;290&quot;/&gt;&lt;/object&gt;&lt;object type=&quot;3&quot; unique_id=&quot;10692&quot;&gt;&lt;property id=&quot;20148&quot; value=&quot;5&quot;/&gt;&lt;property id=&quot;20300&quot; value=&quot;Slide 53 - &amp;quot;Rachel Lehman&amp;quot;&quot;/&gt;&lt;property id=&quot;20307&quot; value=&quot;291&quot;/&gt;&lt;/object&gt;&lt;object type=&quot;3&quot; unique_id=&quot;11161&quot;&gt;&lt;property id=&quot;20148&quot; value=&quot;5&quot;/&gt;&lt;property id=&quot;20300&quot; value=&quot;Slide 12 - &amp;quot;Externalize Scripts, at the Bottom&amp;quot;&quot;/&gt;&lt;property id=&quot;20307&quot; value=&quot;294&quot;/&gt;&lt;/object&gt;&lt;object type=&quot;3&quot; unique_id=&quot;11162&quot;&gt;&lt;property id=&quot;20148&quot; value=&quot;5&quot;/&gt;&lt;property id=&quot;20300&quot; value=&quot;Slide 13&quot;/&gt;&lt;property id=&quot;20307&quot; value=&quot;292&quot;/&gt;&lt;/object&gt;&lt;object type=&quot;3&quot; unique_id=&quot;11164&quot;&gt;&lt;property id=&quot;20148&quot; value=&quot;5&quot;/&gt;&lt;property id=&quot;20300&quot; value=&quot;Slide 23 - &amp;quot;Externalize CSS, at the Top&amp;quot;&quot;/&gt;&lt;property id=&quot;20307&quot; value=&quot;295&quot;/&gt;&lt;/object&gt;&lt;object type=&quot;3&quot; unique_id=&quot;11165&quot;&gt;&lt;property id=&quot;20148&quot; value=&quot;5&quot;/&gt;&lt;property id=&quot;20300&quot; value=&quot;Slide 26 - &amp;quot;cssInclude Custom Tag&amp;quot;&quot;/&gt;&lt;property id=&quot;20307&quot; value=&quot;303&quot;/&gt;&lt;/object&gt;&lt;object type=&quot;3&quot; unique_id=&quot;11166&quot;&gt;&lt;property id=&quot;20148&quot; value=&quot;5&quot;/&gt;&lt;property id=&quot;20300&quot; value=&quot;Slide 15 - &amp;quot;Server-Side Script Bundling&amp;quot;&quot;/&gt;&lt;property id=&quot;20307&quot; value=&quot;304&quot;/&gt;&lt;/object&gt;&lt;object type=&quot;3&quot; unique_id=&quot;11167&quot;&gt;&lt;property id=&quot;20148&quot; value=&quot;5&quot;/&gt;&lt;property id=&quot;20300&quot; value=&quot;Slide 35&quot;/&gt;&lt;property id=&quot;20307&quot; value=&quot;300&quot;/&gt;&lt;/object&gt;&lt;object type=&quot;3&quot; unique_id=&quot;11168&quot;&gt;&lt;property id=&quot;20148&quot; value=&quot;5&quot;/&gt;&lt;property id=&quot;20300&quot; value=&quot;Slide 37&quot;/&gt;&lt;property id=&quot;20307&quot; value=&quot;301&quot;/&gt;&lt;/object&gt;&lt;object type=&quot;3&quot; unique_id=&quot;11169&quot;&gt;&lt;property id=&quot;20148&quot; value=&quot;5&quot;/&gt;&lt;property id=&quot;20300&quot; value=&quot;Slide 30 - &amp;quot;Reset CSS&amp;quot;&quot;/&gt;&lt;property id=&quot;20307&quot; value=&quot;302&quot;/&gt;&lt;/object&gt;&lt;object type=&quot;3&quot; unique_id=&quot;11170&quot;&gt;&lt;property id=&quot;20148&quot; value=&quot;5&quot;/&gt;&lt;property id=&quot;20300&quot; value=&quot;Slide 18 - &amp;quot;Directory &amp;gt; HTTP Response Headers &amp;gt; Set Common Headers&amp;quot;&quot;/&gt;&lt;property id=&quot;20307&quot; value=&quot;298&quot;/&gt;&lt;/object&gt;&lt;object type=&quot;3&quot; unique_id=&quot;11171&quot;&gt;&lt;property id=&quot;20148&quot; value=&quot;5&quot;/&gt;&lt;property id=&quot;20300&quot; value=&quot;Slide 19 - &amp;quot;In .htaccess&amp;quot;&quot;/&gt;&lt;property id=&quot;20307&quot; value=&quot;299&quot;/&gt;&lt;/object&gt;&lt;object type=&quot;3&quot; unique_id=&quot;11172&quot;&gt;&lt;property id=&quot;20148&quot; value=&quot;5&quot;/&gt;&lt;property id=&quot;20300&quot; value=&quot;Slide 45&quot;/&gt;&lt;property id=&quot;20307&quot; value=&quot;296&quot;/&gt;&lt;/object&gt;&lt;object type=&quot;3&quot; unique_id=&quot;11173&quot;&gt;&lt;property id=&quot;20148&quot; value=&quot;5&quot;/&gt;&lt;property id=&quot;20300&quot; value=&quot;Slide 46&quot;/&gt;&lt;property id=&quot;20307&quot; value=&quot;297&quot;/&gt;&lt;/object&gt;&lt;object type=&quot;3&quot; unique_id=&quot;11370&quot;&gt;&lt;property id=&quot;20148&quot; value=&quot;5&quot;/&gt;&lt;property id=&quot;20300&quot; value=&quot;Slide 24&quot;/&gt;&lt;property id=&quot;20307&quot; value=&quot;305&quot;/&gt;&lt;/object&gt;&lt;object type=&quot;3&quot; unique_id=&quot;11471&quot;&gt;&lt;property id=&quot;20148&quot; value=&quot;5&quot;/&gt;&lt;property id=&quot;20300&quot; value=&quot;Slide 11 - &amp;quot;Classic Pairings&amp;quot;&quot;/&gt;&lt;property id=&quot;20307&quot; value=&quot;306&quot;/&gt;&lt;/object&gt;&lt;object type=&quot;3&quot; unique_id=&quot;11472&quot;&gt;&lt;property id=&quot;20148&quot; value=&quot;5&quot;/&gt;&lt;property id=&quot;20300&quot; value=&quot;Slide 14&quot;/&gt;&lt;property id=&quot;20307&quot; value=&quot;307&quot;/&gt;&lt;/object&gt;&lt;object type=&quot;3&quot; unique_id=&quot;11831&quot;&gt;&lt;property id=&quot;20148&quot; value=&quot;5&quot;/&gt;&lt;property id=&quot;20300&quot; value=&quot;Slide 34 - &amp;quot;Toward Modular CSS&amp;quot;&quot;/&gt;&lt;property id=&quot;20307&quot; value=&quot;308&quot;/&gt;&lt;/object&gt;&lt;object type=&quot;3&quot; unique_id=&quot;11832&quot;&gt;&lt;property id=&quot;20148&quot; value=&quot;5&quot;/&gt;&lt;property id=&quot;20300&quot; value=&quot;Slide 36&quot;/&gt;&lt;property id=&quot;20307&quot; value=&quot;309&quot;/&gt;&lt;/object&gt;&lt;object type=&quot;3&quot; unique_id=&quot;12310&quot;&gt;&lt;property id=&quot;20148&quot; value=&quot;5&quot;/&gt;&lt;property id=&quot;20300&quot; value=&quot;Slide 43&quot;/&gt;&lt;property id=&quot;20307&quot; value=&quot;310&quot;/&gt;&lt;/object&gt;&lt;object type=&quot;3&quot; unique_id=&quot;12473&quot;&gt;&lt;property id=&quot;20148&quot; value=&quot;5&quot;/&gt;&lt;property id=&quot;20300&quot; value=&quot;Slide 20 - &amp;quot;In ColdFusion, with &amp;lt;cfheader&amp;gt;&amp;quot;&quot;/&gt;&lt;property id=&quot;20307&quot; value=&quot;311&quot;/&gt;&lt;/object&gt;&lt;object type=&quot;3&quot; unique_id=&quot;12639&quot;&gt;&lt;property id=&quot;20148&quot; value=&quot;5&quot;/&gt;&lt;property id=&quot;20300&quot; value=&quot;Slide 31&quot;/&gt;&lt;property id=&quot;20307&quot; value=&quot;312&quot;/&gt;&lt;/object&gt;&lt;object type=&quot;3&quot; unique_id=&quot;12640&quot;&gt;&lt;property id=&quot;20148&quot; value=&quot;5&quot;/&gt;&lt;property id=&quot;20300&quot; value=&quot;Slide 32&quot;/&gt;&lt;property id=&quot;20307&quot; value=&quot;313&quot;/&gt;&lt;/object&gt;&lt;object type=&quot;3&quot; unique_id=&quot;12641&quot;&gt;&lt;property id=&quot;20148&quot; value=&quot;5&quot;/&gt;&lt;property id=&quot;20300&quot; value=&quot;Slide 33&quot;/&gt;&lt;property id=&quot;20307&quot; value=&quot;314&quot;/&gt;&lt;/object&gt;&lt;object type=&quot;3&quot; unique_id=&quot;13338&quot;&gt;&lt;property id=&quot;20148&quot; value=&quot;5&quot;/&gt;&lt;property id=&quot;20300&quot; value=&quot;Slide 28&quot;/&gt;&lt;property id=&quot;20307&quot; value=&quot;315&quot;/&gt;&lt;/object&gt;&lt;object type=&quot;3&quot; unique_id=&quot;13339&quot;&gt;&lt;property id=&quot;20148&quot; value=&quot;5&quot;/&gt;&lt;property id=&quot;20300&quot; value=&quot;Slide 29&quot;/&gt;&lt;property id=&quot;20307&quot; value=&quot;316&quot;/&gt;&lt;/object&gt;&lt;object type=&quot;3&quot; unique_id=&quot;13460&quot;&gt;&lt;property id=&quot;20148&quot; value=&quot;5&quot;/&gt;&lt;property id=&quot;20300&quot; value=&quot;Slide 38 - &amp;quot;Working with Multiple Files&amp;quot;&quot;/&gt;&lt;property id=&quot;20307&quot; value=&quot;317&quot;/&gt;&lt;/object&gt;&lt;object type=&quot;3&quot; unique_id=&quot;13461&quot;&gt;&lt;property id=&quot;20148&quot; value=&quot;5&quot;/&gt;&lt;property id=&quot;20300&quot; value=&quot;Slide 27 - &amp;quot;Please!&amp;quot;&quot;/&gt;&lt;property id=&quot;20307&quot; value=&quot;318&quot;/&gt;&lt;/object&gt;&lt;/object&gt;&lt;/object&gt;&lt;/database&gt;"/>
</p:tagLst>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17277</TotalTime>
  <Words>7212</Words>
  <Application>Microsoft Office PowerPoint</Application>
  <PresentationFormat>On-screen Show (4:3)</PresentationFormat>
  <Paragraphs>459</Paragraphs>
  <Slides>53</Slides>
  <Notes>47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Keeping Front End Dependencies Under Control</vt:lpstr>
      <vt:lpstr>Slide 2</vt:lpstr>
      <vt:lpstr>Slide 3</vt:lpstr>
      <vt:lpstr>Slide 4</vt:lpstr>
      <vt:lpstr>Slide 5</vt:lpstr>
      <vt:lpstr>Slide 6</vt:lpstr>
      <vt:lpstr>What are the dependencies?</vt:lpstr>
      <vt:lpstr>5 Simple Steps</vt:lpstr>
      <vt:lpstr>JavaScript</vt:lpstr>
      <vt:lpstr>Organization and Planning</vt:lpstr>
      <vt:lpstr>Classic Pairings</vt:lpstr>
      <vt:lpstr>Externalize Scripts, at the Bottom</vt:lpstr>
      <vt:lpstr>Slide 13</vt:lpstr>
      <vt:lpstr>Slide 14</vt:lpstr>
      <vt:lpstr>Server-Side Script Bundling</vt:lpstr>
      <vt:lpstr>Minify &amp; Compress</vt:lpstr>
      <vt:lpstr>Cache</vt:lpstr>
      <vt:lpstr>Directory &gt; HTTP Response Headers &gt; Set Common Headers</vt:lpstr>
      <vt:lpstr>In .htaccess</vt:lpstr>
      <vt:lpstr>In ColdFusion, with &lt;cfheader&gt;</vt:lpstr>
      <vt:lpstr>Slide 21</vt:lpstr>
      <vt:lpstr>CSS | Style Sheets</vt:lpstr>
      <vt:lpstr>Externalize CSS, at the Top</vt:lpstr>
      <vt:lpstr>Slide 24</vt:lpstr>
      <vt:lpstr>Minify</vt:lpstr>
      <vt:lpstr>cssInclude Custom Tag</vt:lpstr>
      <vt:lpstr>Please!</vt:lpstr>
      <vt:lpstr>Slide 28</vt:lpstr>
      <vt:lpstr>Slide 29</vt:lpstr>
      <vt:lpstr>Reset CSS</vt:lpstr>
      <vt:lpstr>Slide 31</vt:lpstr>
      <vt:lpstr>Slide 32</vt:lpstr>
      <vt:lpstr>Slide 33</vt:lpstr>
      <vt:lpstr>Toward Modular CSS</vt:lpstr>
      <vt:lpstr>Slide 35</vt:lpstr>
      <vt:lpstr>Slide 36</vt:lpstr>
      <vt:lpstr>Slide 37</vt:lpstr>
      <vt:lpstr>Working with Multiple Files</vt:lpstr>
      <vt:lpstr>Images</vt:lpstr>
      <vt:lpstr>Organization and Planning</vt:lpstr>
      <vt:lpstr>Loading Smart</vt:lpstr>
      <vt:lpstr>Minimize File Size</vt:lpstr>
      <vt:lpstr>Slide 43</vt:lpstr>
      <vt:lpstr>Minimize Your Image Needs</vt:lpstr>
      <vt:lpstr>Slide 45</vt:lpstr>
      <vt:lpstr>Slide 46</vt:lpstr>
      <vt:lpstr>General Advice and Tools</vt:lpstr>
      <vt:lpstr>Choosing Libraries</vt:lpstr>
      <vt:lpstr>Essential Tools</vt:lpstr>
      <vt:lpstr>May Work for You…</vt:lpstr>
      <vt:lpstr>Summary</vt:lpstr>
      <vt:lpstr>Q &amp; A</vt:lpstr>
      <vt:lpstr>Rachel Lehman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Front End Dependencies Under Control</dc:title>
  <dc:creator>Rae</dc:creator>
  <cp:lastModifiedBy>Rae</cp:lastModifiedBy>
  <cp:revision>475</cp:revision>
  <dcterms:created xsi:type="dcterms:W3CDTF">2009-07-12T15:47:16Z</dcterms:created>
  <dcterms:modified xsi:type="dcterms:W3CDTF">2009-08-14T13:50:50Z</dcterms:modified>
</cp:coreProperties>
</file>