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9"/>
  </p:notesMasterIdLst>
  <p:sldIdLst>
    <p:sldId id="257" r:id="rId2"/>
    <p:sldId id="259" r:id="rId3"/>
    <p:sldId id="260" r:id="rId4"/>
    <p:sldId id="277" r:id="rId5"/>
    <p:sldId id="258" r:id="rId6"/>
    <p:sldId id="261" r:id="rId7"/>
    <p:sldId id="262" r:id="rId8"/>
    <p:sldId id="263" r:id="rId9"/>
    <p:sldId id="264" r:id="rId10"/>
    <p:sldId id="265" r:id="rId11"/>
    <p:sldId id="266" r:id="rId12"/>
    <p:sldId id="267" r:id="rId13"/>
    <p:sldId id="268" r:id="rId14"/>
    <p:sldId id="269" r:id="rId15"/>
    <p:sldId id="270" r:id="rId16"/>
    <p:sldId id="271" r:id="rId17"/>
    <p:sldId id="278" r:id="rId18"/>
    <p:sldId id="279" r:id="rId19"/>
    <p:sldId id="280" r:id="rId20"/>
    <p:sldId id="281" r:id="rId21"/>
    <p:sldId id="287" r:id="rId22"/>
    <p:sldId id="288" r:id="rId23"/>
    <p:sldId id="282" r:id="rId24"/>
    <p:sldId id="283" r:id="rId25"/>
    <p:sldId id="284" r:id="rId26"/>
    <p:sldId id="286" r:id="rId27"/>
    <p:sldId id="289"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94659" autoAdjust="0"/>
  </p:normalViewPr>
  <p:slideViewPr>
    <p:cSldViewPr>
      <p:cViewPr varScale="1">
        <p:scale>
          <a:sx n="88" d="100"/>
          <a:sy n="88" d="100"/>
        </p:scale>
        <p:origin x="-86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0CD2886-1264-4BBE-8CE9-0351CE1998FB}" type="datetimeFigureOut">
              <a:rPr lang="en-US" smtClean="0"/>
              <a:t>8/14/2009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7A482A-38A9-4A50-B844-16507D2FE2E7}" type="slidenum">
              <a:rPr lang="en-US" smtClean="0"/>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7A482A-38A9-4A50-B844-16507D2FE2E7}" type="slidenum">
              <a:rPr lang="en-US" smtClean="0"/>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7A482A-38A9-4A50-B844-16507D2FE2E7}" type="slidenum">
              <a:rPr lang="en-US" smtClean="0"/>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7A482A-38A9-4A50-B844-16507D2FE2E7}" type="slidenum">
              <a:rPr lang="en-US" smtClean="0"/>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7A482A-38A9-4A50-B844-16507D2FE2E7}" type="slidenum">
              <a:rPr lang="en-US" smtClean="0"/>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7A482A-38A9-4A50-B844-16507D2FE2E7}" type="slidenum">
              <a:rPr lang="en-US" smtClean="0"/>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7A482A-38A9-4A50-B844-16507D2FE2E7}" type="slidenum">
              <a:rPr lang="en-US" smtClean="0"/>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7A482A-38A9-4A50-B844-16507D2FE2E7}" type="slidenum">
              <a:rPr lang="en-US" smtClean="0"/>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7A482A-38A9-4A50-B844-16507D2FE2E7}" type="slidenum">
              <a:rPr lang="en-US" smtClean="0"/>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7A482A-38A9-4A50-B844-16507D2FE2E7}" type="slidenum">
              <a:rPr lang="en-US" smtClean="0"/>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7A482A-38A9-4A50-B844-16507D2FE2E7}" type="slidenum">
              <a:rPr lang="en-US" smtClean="0"/>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7A482A-38A9-4A50-B844-16507D2FE2E7}" type="slidenum">
              <a:rPr lang="en-US" smtClean="0"/>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7A482A-38A9-4A50-B844-16507D2FE2E7}" type="slidenum">
              <a:rPr lang="en-US" smtClean="0"/>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7A482A-38A9-4A50-B844-16507D2FE2E7}" type="slidenum">
              <a:rPr lang="en-US" smtClean="0"/>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7A482A-38A9-4A50-B844-16507D2FE2E7}" type="slidenum">
              <a:rPr lang="en-US" smtClean="0"/>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7A482A-38A9-4A50-B844-16507D2FE2E7}" type="slidenum">
              <a:rPr lang="en-US" smtClean="0"/>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7A482A-38A9-4A50-B844-16507D2FE2E7}" type="slidenum">
              <a:rPr lang="en-US" smtClean="0"/>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7A482A-38A9-4A50-B844-16507D2FE2E7}" type="slidenum">
              <a:rPr lang="en-US" smtClean="0"/>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7A482A-38A9-4A50-B844-16507D2FE2E7}" type="slidenum">
              <a:rPr lang="en-US" smtClean="0"/>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7A482A-38A9-4A50-B844-16507D2FE2E7}" type="slidenum">
              <a:rPr lang="en-US" smtClean="0"/>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CA7899F-B307-4D8F-8482-EC64850CFF2C}" type="slidenum">
              <a:rPr lang="en-US" smtClean="0"/>
              <a:t>27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7A482A-38A9-4A50-B844-16507D2FE2E7}" type="slidenum">
              <a:rPr lang="en-US" smtClean="0"/>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7A482A-38A9-4A50-B844-16507D2FE2E7}" type="slidenum">
              <a:rPr lang="en-US" smtClean="0"/>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7A482A-38A9-4A50-B844-16507D2FE2E7}" type="slidenum">
              <a:rPr lang="en-US" smtClean="0"/>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7A482A-38A9-4A50-B844-16507D2FE2E7}" type="slidenum">
              <a:rPr lang="en-US" smtClean="0"/>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7A482A-38A9-4A50-B844-16507D2FE2E7}" type="slidenum">
              <a:rPr lang="en-US" smtClean="0"/>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7A482A-38A9-4A50-B844-16507D2FE2E7}" type="slidenum">
              <a:rPr lang="en-US" smtClean="0"/>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B7A482A-38A9-4A50-B844-16507D2FE2E7}" type="slidenum">
              <a:rPr lang="en-US" smtClean="0"/>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73FF8B38-0F09-4483-BAF8-5ED1AF52F4FB}" type="datetimeFigureOut">
              <a:rPr lang="en-US" smtClean="0"/>
              <a:pPr/>
              <a:t>8/14/2009</a:t>
            </a:fld>
            <a:endParaRPr lang="en-US" dirty="0"/>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3A25079-1B73-42D0-AE3E-34F5F3BF0DBA}" type="slidenum">
              <a:rPr lang="en-US" smtClean="0"/>
              <a:pPr/>
              <a:t>‹#›</a:t>
            </a:fld>
            <a:endParaRPr lang="en-US" dirty="0"/>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3FF8B38-0F09-4483-BAF8-5ED1AF52F4FB}" type="datetimeFigureOut">
              <a:rPr lang="en-US" smtClean="0"/>
              <a:pPr/>
              <a:t>8/14/2009</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73A25079-1B73-42D0-AE3E-34F5F3BF0DB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3FF8B38-0F09-4483-BAF8-5ED1AF52F4FB}" type="datetimeFigureOut">
              <a:rPr lang="en-US" smtClean="0"/>
              <a:pPr/>
              <a:t>8/14/2009</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73A25079-1B73-42D0-AE3E-34F5F3BF0DB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3FF8B38-0F09-4483-BAF8-5ED1AF52F4FB}" type="datetimeFigureOut">
              <a:rPr lang="en-US" smtClean="0"/>
              <a:pPr/>
              <a:t>8/14/2009</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73A25079-1B73-42D0-AE3E-34F5F3BF0DB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73FF8B38-0F09-4483-BAF8-5ED1AF52F4FB}" type="datetimeFigureOut">
              <a:rPr lang="en-US" smtClean="0"/>
              <a:pPr/>
              <a:t>8/14/2009</a:t>
            </a:fld>
            <a:endParaRPr lang="en-US" dirty="0"/>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3A25079-1B73-42D0-AE3E-34F5F3BF0DBA}" type="slidenum">
              <a:rPr lang="en-US" smtClean="0"/>
              <a:pPr/>
              <a:t>‹#›</a:t>
            </a:fld>
            <a:endParaRPr lang="en-US" dirty="0"/>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3FF8B38-0F09-4483-BAF8-5ED1AF52F4FB}" type="datetimeFigureOut">
              <a:rPr lang="en-US" smtClean="0"/>
              <a:pPr/>
              <a:t>8/14/2009</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a:xfrm>
            <a:off x="8641080" y="6514568"/>
            <a:ext cx="464288" cy="274320"/>
          </a:xfrm>
        </p:spPr>
        <p:txBody>
          <a:bodyPr/>
          <a:lstStyle>
            <a:extLst/>
          </a:lstStyle>
          <a:p>
            <a:fld id="{73A25079-1B73-42D0-AE3E-34F5F3BF0DBA}" type="slidenum">
              <a:rPr lang="en-US" smtClean="0"/>
              <a:pPr/>
              <a:t>‹#›</a:t>
            </a:fld>
            <a:endParaRPr lang="en-US" dirty="0"/>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dirty="0"/>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dirty="0"/>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3FF8B38-0F09-4483-BAF8-5ED1AF52F4FB}" type="datetimeFigureOut">
              <a:rPr lang="en-US" smtClean="0"/>
              <a:pPr/>
              <a:t>8/14/2009</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a:xfrm>
            <a:off x="8641080" y="6514568"/>
            <a:ext cx="464288" cy="274320"/>
          </a:xfrm>
        </p:spPr>
        <p:txBody>
          <a:bodyPr/>
          <a:lstStyle>
            <a:extLst/>
          </a:lstStyle>
          <a:p>
            <a:fld id="{73A25079-1B73-42D0-AE3E-34F5F3BF0DB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73FF8B38-0F09-4483-BAF8-5ED1AF52F4FB}" type="datetimeFigureOut">
              <a:rPr lang="en-US" smtClean="0"/>
              <a:pPr/>
              <a:t>8/14/2009</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73A25079-1B73-42D0-AE3E-34F5F3BF0DBA}" type="slidenum">
              <a:rPr lang="en-US" smtClean="0"/>
              <a:pPr/>
              <a:t>‹#›</a:t>
            </a:fld>
            <a:endParaRPr lang="en-US" dirty="0"/>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3FF8B38-0F09-4483-BAF8-5ED1AF52F4FB}" type="datetimeFigureOut">
              <a:rPr lang="en-US" smtClean="0"/>
              <a:pPr/>
              <a:t>8/14/2009</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73A25079-1B73-42D0-AE3E-34F5F3BF0DB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73FF8B38-0F09-4483-BAF8-5ED1AF52F4FB}" type="datetimeFigureOut">
              <a:rPr lang="en-US" smtClean="0"/>
              <a:pPr/>
              <a:t>8/14/2009</a:t>
            </a:fld>
            <a:endParaRPr lang="en-US" dirty="0"/>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3A25079-1B73-42D0-AE3E-34F5F3BF0DBA}" type="slidenum">
              <a:rPr lang="en-US" smtClean="0"/>
              <a:pPr/>
              <a:t>‹#›</a:t>
            </a:fld>
            <a:endParaRPr lang="en-US" dirty="0"/>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73FF8B38-0F09-4483-BAF8-5ED1AF52F4FB}" type="datetimeFigureOut">
              <a:rPr lang="en-US" smtClean="0"/>
              <a:pPr/>
              <a:t>8/14/2009</a:t>
            </a:fld>
            <a:endParaRPr lang="en-US" dirty="0"/>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3A25079-1B73-42D0-AE3E-34F5F3BF0DBA}" type="slidenum">
              <a:rPr lang="en-US" smtClean="0"/>
              <a:pPr/>
              <a:t>‹#›</a:t>
            </a:fld>
            <a:endParaRPr lang="en-US" dirty="0"/>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dirty="0"/>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73FF8B38-0F09-4483-BAF8-5ED1AF52F4FB}" type="datetimeFigureOut">
              <a:rPr lang="en-US" smtClean="0"/>
              <a:pPr/>
              <a:t>8/14/2009</a:t>
            </a:fld>
            <a:endParaRPr lang="en-US" dirty="0"/>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73A25079-1B73-42D0-AE3E-34F5F3BF0DBA}" type="slidenum">
              <a:rPr lang="en-US" smtClean="0"/>
              <a:pPr/>
              <a:t>‹#›</a:t>
            </a:fld>
            <a:endParaRPr lang="en-US" dirty="0"/>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10 Steps To A Performant Web Application</a:t>
            </a:r>
            <a:endParaRPr lang="en-US" sz="3200" dirty="0"/>
          </a:p>
        </p:txBody>
      </p:sp>
      <p:sp>
        <p:nvSpPr>
          <p:cNvPr id="5" name="Content Placeholder 4"/>
          <p:cNvSpPr>
            <a:spLocks noGrp="1"/>
          </p:cNvSpPr>
          <p:nvPr>
            <p:ph idx="1"/>
          </p:nvPr>
        </p:nvSpPr>
        <p:spPr/>
        <p:txBody>
          <a:bodyPr/>
          <a:lstStyle/>
          <a:p>
            <a:r>
              <a:rPr lang="en-US" dirty="0" smtClean="0"/>
              <a:t>CFUnited August 12-15, 2009</a:t>
            </a:r>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Mike Brunt – CFWhisperer</a:t>
            </a:r>
          </a:p>
          <a:p>
            <a:r>
              <a:rPr lang="en-US" dirty="0" smtClean="0"/>
              <a:t>mbrunt@go2ria.net</a:t>
            </a:r>
          </a:p>
          <a:p>
            <a:pPr>
              <a:buNone/>
            </a:pPr>
            <a:endParaRPr lang="en-US" dirty="0" smtClean="0"/>
          </a:p>
          <a:p>
            <a:pPr>
              <a:buNone/>
            </a:pPr>
            <a:endParaRPr lang="en-US" dirty="0"/>
          </a:p>
        </p:txBody>
      </p:sp>
      <p:pic>
        <p:nvPicPr>
          <p:cNvPr id="8" name="Picture 7" descr="cfwhisperer.jpg"/>
          <p:cNvPicPr>
            <a:picLocks noChangeAspect="1"/>
          </p:cNvPicPr>
          <p:nvPr/>
        </p:nvPicPr>
        <p:blipFill>
          <a:blip r:embed="rId3"/>
          <a:stretch>
            <a:fillRect/>
          </a:stretch>
        </p:blipFill>
        <p:spPr>
          <a:xfrm>
            <a:off x="4038600" y="2819400"/>
            <a:ext cx="1104900" cy="20193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10 Steps – Step 2</a:t>
            </a:r>
            <a:endParaRPr lang="en-US" sz="4000" dirty="0"/>
          </a:p>
        </p:txBody>
      </p:sp>
      <p:pic>
        <p:nvPicPr>
          <p:cNvPr id="5" name="Picture 4" descr="cfwhisperer_full_small.jpg"/>
          <p:cNvPicPr>
            <a:picLocks noChangeAspect="1"/>
          </p:cNvPicPr>
          <p:nvPr/>
        </p:nvPicPr>
        <p:blipFill>
          <a:blip r:embed="rId3"/>
          <a:stretch>
            <a:fillRect/>
          </a:stretch>
        </p:blipFill>
        <p:spPr>
          <a:xfrm>
            <a:off x="533400" y="381000"/>
            <a:ext cx="3810000" cy="1016000"/>
          </a:xfrm>
          <a:prstGeom prst="rect">
            <a:avLst/>
          </a:prstGeom>
        </p:spPr>
      </p:pic>
      <p:sp>
        <p:nvSpPr>
          <p:cNvPr id="6" name="Content Placeholder 5"/>
          <p:cNvSpPr>
            <a:spLocks noGrp="1"/>
          </p:cNvSpPr>
          <p:nvPr>
            <p:ph idx="1"/>
          </p:nvPr>
        </p:nvSpPr>
        <p:spPr>
          <a:noFill/>
        </p:spPr>
        <p:txBody>
          <a:bodyPr>
            <a:normAutofit/>
          </a:bodyPr>
          <a:lstStyle/>
          <a:p>
            <a:endParaRPr lang="en-US" sz="1800" dirty="0" smtClean="0"/>
          </a:p>
          <a:p>
            <a:r>
              <a:rPr lang="en-US" sz="1800" dirty="0" smtClean="0"/>
              <a:t>Enable </a:t>
            </a:r>
            <a:r>
              <a:rPr lang="en-US" sz="1800" dirty="0" smtClean="0"/>
              <a:t>Metrics Logging  example output goes into the –out.log and also into a dedicated metrics log which is created as a result of the previous changes in the jrun.xml from use of the {log.level} modifier, in the jrun.xml file.</a:t>
            </a:r>
          </a:p>
          <a:p>
            <a:pPr>
              <a:buNone/>
            </a:pPr>
            <a:endParaRPr lang="en-US" sz="1800" dirty="0" smtClean="0"/>
          </a:p>
          <a:p>
            <a:pPr>
              <a:buNone/>
            </a:pPr>
            <a:r>
              <a:rPr lang="en-US" sz="1800" dirty="0" smtClean="0"/>
              <a:t>     </a:t>
            </a:r>
            <a:r>
              <a:rPr lang="en-US" sz="1200" dirty="0" smtClean="0"/>
              <a:t>01/05 12:17:09 metrics Web threads (busy/total/wait): 1/28/0 Sessions: 1 Total Memory=520048 Free=158060</a:t>
            </a:r>
            <a:br>
              <a:rPr lang="en-US" sz="1200" dirty="0" smtClean="0"/>
            </a:br>
            <a:r>
              <a:rPr lang="en-US" sz="1200" dirty="0" smtClean="0"/>
              <a:t>01/05 12:18:09 metrics Web threads (busy/total/wait): 1/28/0 Sessions: 1 Total Memory=520432 Free=215408</a:t>
            </a:r>
            <a:br>
              <a:rPr lang="en-US" sz="1200" dirty="0" smtClean="0"/>
            </a:br>
            <a:r>
              <a:rPr lang="en-US" sz="1200" dirty="0" smtClean="0"/>
              <a:t>01/05 12:19:09 metrics Web threads (busy/total/wait): 1/28/0 Sessions: 1 Total Memory=520984 Free=164688</a:t>
            </a:r>
            <a:br>
              <a:rPr lang="en-US" sz="1200" dirty="0" smtClean="0"/>
            </a:br>
            <a:r>
              <a:rPr lang="en-US" sz="1200" dirty="0" smtClean="0"/>
              <a:t>01/05 12:20:09 metrics Web threads (busy/total/wait): 1/27/0 Sessions: 1 Total Memory=520000 Free=93655</a:t>
            </a:r>
            <a:br>
              <a:rPr lang="en-US" sz="1200" dirty="0" smtClean="0"/>
            </a:br>
            <a:r>
              <a:rPr lang="en-US" sz="1200" dirty="0" smtClean="0"/>
              <a:t>01/05 12:21:09 metrics Web threads (busy/total/wait): 1/27/0 Sessions: 1 Total Memory=520832 Free=58571</a:t>
            </a:r>
            <a:br>
              <a:rPr lang="en-US" sz="1200" dirty="0" smtClean="0"/>
            </a:br>
            <a:r>
              <a:rPr lang="en-US" sz="1200" dirty="0" smtClean="0"/>
              <a:t>01/05 12:22:09 metrics Web threads (busy/total/wait): 1/27/0 Sessions: 1 Total Memory=520792 Free=83309</a:t>
            </a:r>
            <a:br>
              <a:rPr lang="en-US" sz="1200" dirty="0" smtClean="0"/>
            </a:br>
            <a:r>
              <a:rPr lang="en-US" sz="1200" dirty="0" smtClean="0"/>
              <a:t>01/05 12:23:09 metrics Web threads (busy/total/wait): 1/27/0 Sessions: 1 Total Memory=520496 Free=105955</a:t>
            </a:r>
          </a:p>
          <a:p>
            <a:pPr>
              <a:buNone/>
            </a:pPr>
            <a:endParaRPr lang="en-US" sz="1200" dirty="0" smtClean="0"/>
          </a:p>
          <a:p>
            <a:pPr>
              <a:buNone/>
            </a:pPr>
            <a:r>
              <a:rPr lang="en-US" sz="1400" dirty="0" smtClean="0"/>
              <a:t>In this example we are looking at three thread states </a:t>
            </a:r>
          </a:p>
          <a:p>
            <a:pPr>
              <a:buNone/>
            </a:pPr>
            <a:r>
              <a:rPr lang="en-US" sz="1400" dirty="0" smtClean="0"/>
              <a:t>1/ busy – threads actually in use</a:t>
            </a:r>
          </a:p>
          <a:p>
            <a:pPr>
              <a:buNone/>
            </a:pPr>
            <a:r>
              <a:rPr lang="en-US" sz="1400" dirty="0" smtClean="0"/>
              <a:t>2/ total – the total number of all threads in use in the JVM Heap</a:t>
            </a:r>
          </a:p>
          <a:p>
            <a:pPr>
              <a:buNone/>
            </a:pPr>
            <a:r>
              <a:rPr lang="en-US" sz="1400" dirty="0" smtClean="0"/>
              <a:t>3/ wait or delayed – this is threads that are ready to be used but cannot be used because all available threads are in use, </a:t>
            </a:r>
          </a:p>
          <a:p>
            <a:endParaRPr lang="en-US" sz="20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10 Steps – Step 3</a:t>
            </a:r>
            <a:endParaRPr lang="en-US" sz="4000" dirty="0"/>
          </a:p>
        </p:txBody>
      </p:sp>
      <p:pic>
        <p:nvPicPr>
          <p:cNvPr id="5" name="Picture 4" descr="cfwhisperer_full_small.jpg"/>
          <p:cNvPicPr>
            <a:picLocks noChangeAspect="1"/>
          </p:cNvPicPr>
          <p:nvPr/>
        </p:nvPicPr>
        <p:blipFill>
          <a:blip r:embed="rId3"/>
          <a:stretch>
            <a:fillRect/>
          </a:stretch>
        </p:blipFill>
        <p:spPr>
          <a:xfrm>
            <a:off x="533400" y="381000"/>
            <a:ext cx="3810000" cy="1016000"/>
          </a:xfrm>
          <a:prstGeom prst="rect">
            <a:avLst/>
          </a:prstGeom>
        </p:spPr>
      </p:pic>
      <p:sp>
        <p:nvSpPr>
          <p:cNvPr id="6" name="Content Placeholder 5"/>
          <p:cNvSpPr>
            <a:spLocks noGrp="1"/>
          </p:cNvSpPr>
          <p:nvPr>
            <p:ph idx="1"/>
          </p:nvPr>
        </p:nvSpPr>
        <p:spPr>
          <a:noFill/>
        </p:spPr>
        <p:txBody>
          <a:bodyPr>
            <a:normAutofit/>
          </a:bodyPr>
          <a:lstStyle/>
          <a:p>
            <a:endParaRPr lang="en-US" sz="2000" dirty="0" smtClean="0"/>
          </a:p>
          <a:p>
            <a:r>
              <a:rPr lang="en-US" sz="2000" dirty="0" smtClean="0"/>
              <a:t>3/ Enable Verbose Garbage Collection Logging</a:t>
            </a:r>
          </a:p>
          <a:p>
            <a:endParaRPr lang="en-US" sz="2000" dirty="0" smtClean="0"/>
          </a:p>
          <a:p>
            <a:r>
              <a:rPr lang="en-US" sz="1400" dirty="0" smtClean="0"/>
              <a:t>In step 3 we will enable verbose garbage collection logging, these details apply to the Sun Java Virtual Machine (JVM). We will already have some indication of how the total and free memory is behaving from the data produced by the metrics logging we enabled in step 2.  </a:t>
            </a:r>
          </a:p>
          <a:p>
            <a:endParaRPr lang="en-US" sz="1400" dirty="0" smtClean="0"/>
          </a:p>
          <a:p>
            <a:r>
              <a:rPr lang="en-US" sz="1200" dirty="0" smtClean="0"/>
              <a:t>01/05 12:17:09 metrics Web threads (busy/total/wait): 1/28/0 Sessions: 1 Total Memory=520048 </a:t>
            </a:r>
            <a:r>
              <a:rPr lang="en-US" sz="1200" dirty="0" smtClean="0">
                <a:solidFill>
                  <a:srgbClr val="FFFF00"/>
                </a:solidFill>
              </a:rPr>
              <a:t>Free</a:t>
            </a:r>
            <a:r>
              <a:rPr lang="en-US" sz="1200" dirty="0" smtClean="0"/>
              <a:t>=158060</a:t>
            </a:r>
            <a:br>
              <a:rPr lang="en-US" sz="1200" dirty="0" smtClean="0"/>
            </a:br>
            <a:r>
              <a:rPr lang="en-US" sz="1200" dirty="0" smtClean="0"/>
              <a:t>01/05 12:18:09 metrics Web threads (busy/total/wait): 1/28/0 Sessions: 1 Total Memory=520432 Free=215408</a:t>
            </a:r>
            <a:br>
              <a:rPr lang="en-US" sz="1200" dirty="0" smtClean="0"/>
            </a:br>
            <a:r>
              <a:rPr lang="en-US" sz="1200" dirty="0" smtClean="0"/>
              <a:t>01/05 12:19:09 metrics Web threads (busy/total/wait): 1/28/0 Sessions: 1 Total Memory=520984 Free=164688</a:t>
            </a:r>
            <a:br>
              <a:rPr lang="en-US" sz="1200" dirty="0" smtClean="0"/>
            </a:br>
            <a:r>
              <a:rPr lang="en-US" sz="1200" dirty="0" smtClean="0"/>
              <a:t>01/05 12:20:09 metrics Web threads (busy/total/wait): 1/27/0 Sessions: 1 Total Memory=520000 Free=93655</a:t>
            </a:r>
            <a:br>
              <a:rPr lang="en-US" sz="1200" dirty="0" smtClean="0"/>
            </a:br>
            <a:r>
              <a:rPr lang="en-US" sz="1200" dirty="0" smtClean="0"/>
              <a:t>01/05 12:21:09 metrics Web threads (busy/total/wait): 1/27/0 Sessions: 1 Total Memory=520832 Free=58571</a:t>
            </a:r>
            <a:br>
              <a:rPr lang="en-US" sz="1200" dirty="0" smtClean="0"/>
            </a:br>
            <a:r>
              <a:rPr lang="en-US" sz="1200" dirty="0" smtClean="0"/>
              <a:t>01/05 12:22:09 metrics Web threads (busy/total/wait): 1/27/0 Sessions: 1 Total Memory=520792 Free=83309</a:t>
            </a:r>
            <a:br>
              <a:rPr lang="en-US" sz="1200" dirty="0" smtClean="0"/>
            </a:br>
            <a:r>
              <a:rPr lang="en-US" sz="1200" dirty="0" smtClean="0"/>
              <a:t>01/05 12:23:09 metrics Web threads (busy/total/wait): 1/27/0 Sessions: 1 Total Memory=520496 Free=105955</a:t>
            </a:r>
          </a:p>
          <a:p>
            <a:endParaRPr lang="en-US" sz="1400" dirty="0" smtClean="0"/>
          </a:p>
          <a:p>
            <a:r>
              <a:rPr lang="en-US" sz="1400" dirty="0" smtClean="0"/>
              <a:t>The Memory= metric shows the total memory available to the Java Virtual Machine (JVM) heap and the </a:t>
            </a:r>
            <a:r>
              <a:rPr lang="en-US" sz="1400" dirty="0" smtClean="0">
                <a:solidFill>
                  <a:srgbClr val="FFFF00"/>
                </a:solidFill>
              </a:rPr>
              <a:t>Free</a:t>
            </a:r>
            <a:r>
              <a:rPr lang="en-US" sz="1400" dirty="0" smtClean="0"/>
              <a:t>= metric shows how much memory is still available to the heap, unused.  In this case, we can already see that free memory gets very low from time to time, what we want to look at next, is the detail of what the generations of memory in the JVM heap are doing.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10 Steps – Step 3</a:t>
            </a:r>
            <a:endParaRPr lang="en-US" sz="4000" dirty="0"/>
          </a:p>
        </p:txBody>
      </p:sp>
      <p:pic>
        <p:nvPicPr>
          <p:cNvPr id="5" name="Picture 4" descr="cfwhisperer_full_small.jpg"/>
          <p:cNvPicPr>
            <a:picLocks noChangeAspect="1"/>
          </p:cNvPicPr>
          <p:nvPr/>
        </p:nvPicPr>
        <p:blipFill>
          <a:blip r:embed="rId3"/>
          <a:stretch>
            <a:fillRect/>
          </a:stretch>
        </p:blipFill>
        <p:spPr>
          <a:xfrm>
            <a:off x="533400" y="381000"/>
            <a:ext cx="3810000" cy="1016000"/>
          </a:xfrm>
          <a:prstGeom prst="rect">
            <a:avLst/>
          </a:prstGeom>
        </p:spPr>
      </p:pic>
      <p:sp>
        <p:nvSpPr>
          <p:cNvPr id="6" name="Content Placeholder 5"/>
          <p:cNvSpPr>
            <a:spLocks noGrp="1"/>
          </p:cNvSpPr>
          <p:nvPr>
            <p:ph idx="1"/>
          </p:nvPr>
        </p:nvSpPr>
        <p:spPr>
          <a:noFill/>
        </p:spPr>
        <p:txBody>
          <a:bodyPr>
            <a:normAutofit lnSpcReduction="10000"/>
          </a:bodyPr>
          <a:lstStyle/>
          <a:p>
            <a:endParaRPr lang="en-US" sz="2000" dirty="0" smtClean="0"/>
          </a:p>
          <a:p>
            <a:r>
              <a:rPr lang="en-US" sz="2000" dirty="0" smtClean="0"/>
              <a:t>Enable </a:t>
            </a:r>
            <a:r>
              <a:rPr lang="en-US" sz="2000" dirty="0" smtClean="0"/>
              <a:t>Verbose Garbage Collection Logging (The Three Main JVM Heap Generations)</a:t>
            </a:r>
          </a:p>
          <a:p>
            <a:endParaRPr lang="en-US" sz="2000" dirty="0" smtClean="0"/>
          </a:p>
          <a:p>
            <a:r>
              <a:rPr lang="en-US" sz="1200" b="1" dirty="0" smtClean="0"/>
              <a:t>The New or Young Generation</a:t>
            </a:r>
            <a:r>
              <a:rPr lang="en-US" sz="1200" dirty="0" smtClean="0"/>
              <a:t> - This is where all objects created in an application first go, to be very basic when someone clicks on something an object is created in memory and goes into the New-Young generation.  At this point there will be "references" to that object from the application and ongoing garbage collections check all objects for references.  After around 40 to 45 attempts to collect an object, in the New-Young generation it is moved to the next generation, if it cannot be collected, that generation is called the Old or Tenured generation..  One point about the New-Young generation is that in almost every case we observe this generation at 100% in ColdFusion applications.  In many of those cases we cannot set that generation high enough to avoid 100% usage, this comment applies to 32-bit installs.</a:t>
            </a:r>
          </a:p>
          <a:p>
            <a:endParaRPr lang="en-US" sz="1200" dirty="0" smtClean="0"/>
          </a:p>
          <a:p>
            <a:r>
              <a:rPr lang="en-US" sz="1200" b="1" dirty="0" smtClean="0"/>
              <a:t>The Old or Tenured Generation</a:t>
            </a:r>
            <a:r>
              <a:rPr lang="en-US" sz="1200" dirty="0" smtClean="0"/>
              <a:t> - As mentioned in the section above, objects that are not collected whilst in the New-Young generation, after 40-45 attempts, are moved into the Old-Tenured generation. This generation is effectively only collected when there is a Full Garbage Collection (Full GC).  Full GC's, in the current family of Sun JVM's are "stop-the-world" events in the sense that for the duration of the Full GC the JVM stops doing all else.  Therefore, too many Full GC's of too long a duration will impact performance, negatively and that is one of the things we always look for.</a:t>
            </a:r>
          </a:p>
          <a:p>
            <a:endParaRPr lang="en-US" sz="1200" dirty="0" smtClean="0"/>
          </a:p>
          <a:p>
            <a:r>
              <a:rPr lang="en-US" sz="1200" b="1" dirty="0" smtClean="0"/>
              <a:t>The Permanent Generation/PermGen</a:t>
            </a:r>
            <a:r>
              <a:rPr lang="en-US" sz="1200" dirty="0" smtClean="0"/>
              <a:t> - This is where the classes required by JRun-ColdFusion are stored along with some of the cached objects in the ColdFusion application layer. The thing that we want to avoid here is this generation permanently sitting at 100% with no room to grow.  In a lot of cases, we have seen out of memory errors caused by the permanent generation running at 100%.</a:t>
            </a:r>
          </a:p>
          <a:p>
            <a:endParaRPr lang="en-US" sz="20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10 Steps – Step 3</a:t>
            </a:r>
            <a:endParaRPr lang="en-US" sz="4000" dirty="0"/>
          </a:p>
        </p:txBody>
      </p:sp>
      <p:pic>
        <p:nvPicPr>
          <p:cNvPr id="5" name="Picture 4" descr="cfwhisperer_full_small.jpg"/>
          <p:cNvPicPr>
            <a:picLocks noChangeAspect="1"/>
          </p:cNvPicPr>
          <p:nvPr/>
        </p:nvPicPr>
        <p:blipFill>
          <a:blip r:embed="rId3"/>
          <a:stretch>
            <a:fillRect/>
          </a:stretch>
        </p:blipFill>
        <p:spPr>
          <a:xfrm>
            <a:off x="533400" y="381000"/>
            <a:ext cx="3810000" cy="1016000"/>
          </a:xfrm>
          <a:prstGeom prst="rect">
            <a:avLst/>
          </a:prstGeom>
        </p:spPr>
      </p:pic>
      <p:sp>
        <p:nvSpPr>
          <p:cNvPr id="6" name="Content Placeholder 5"/>
          <p:cNvSpPr>
            <a:spLocks noGrp="1"/>
          </p:cNvSpPr>
          <p:nvPr>
            <p:ph idx="1"/>
          </p:nvPr>
        </p:nvSpPr>
        <p:spPr>
          <a:noFill/>
        </p:spPr>
        <p:txBody>
          <a:bodyPr>
            <a:normAutofit/>
          </a:bodyPr>
          <a:lstStyle/>
          <a:p>
            <a:endParaRPr lang="en-US" sz="2000" dirty="0" smtClean="0"/>
          </a:p>
          <a:p>
            <a:r>
              <a:rPr lang="en-US" sz="2000" dirty="0" smtClean="0"/>
              <a:t>Enable </a:t>
            </a:r>
            <a:r>
              <a:rPr lang="en-US" sz="2000" dirty="0" smtClean="0"/>
              <a:t>Verbose Garbage Collection Logging</a:t>
            </a:r>
          </a:p>
          <a:p>
            <a:endParaRPr lang="en-US" sz="2000" dirty="0" smtClean="0"/>
          </a:p>
          <a:p>
            <a:r>
              <a:rPr lang="en-US" sz="1800" dirty="0" smtClean="0"/>
              <a:t>The way that we enable verbose garbage collection, is by passing 4 arguments to the JVM via the jvm.config file.  This is an example of those arguments...</a:t>
            </a:r>
          </a:p>
          <a:p>
            <a:endParaRPr lang="en-US" sz="1800" dirty="0" smtClean="0"/>
          </a:p>
          <a:p>
            <a:r>
              <a:rPr lang="en-US" sz="1800" dirty="0" smtClean="0"/>
              <a:t>-XX:+PrintGCDetails -XX:+PrintGCTimeStamps -XX:+PrintHeapAtGC -verbose:gc -Xloggc:cfwhispererGC.log</a:t>
            </a:r>
          </a:p>
          <a:p>
            <a:endParaRPr lang="en-US" sz="1800" dirty="0" smtClean="0"/>
          </a:p>
          <a:p>
            <a:r>
              <a:rPr lang="en-US" sz="1800" dirty="0" smtClean="0"/>
              <a:t>This set of arguments will produce logging output which will go into a file called "cfwhispererGC.log" in the {drive}\JRun4\bin directory on an Enterprise multiple instance install and into the {drive}\ColdFusion8\runtime\bin directory on a standard install of ColdFusion.  The next slide has sample output…</a:t>
            </a:r>
          </a:p>
          <a:p>
            <a:endParaRPr lang="en-US" sz="20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10 Steps – Step 3</a:t>
            </a:r>
            <a:endParaRPr lang="en-US" sz="4000" dirty="0"/>
          </a:p>
        </p:txBody>
      </p:sp>
      <p:pic>
        <p:nvPicPr>
          <p:cNvPr id="5" name="Picture 4" descr="cfwhisperer_full_small.jpg"/>
          <p:cNvPicPr>
            <a:picLocks noChangeAspect="1"/>
          </p:cNvPicPr>
          <p:nvPr/>
        </p:nvPicPr>
        <p:blipFill>
          <a:blip r:embed="rId3"/>
          <a:stretch>
            <a:fillRect/>
          </a:stretch>
        </p:blipFill>
        <p:spPr>
          <a:xfrm>
            <a:off x="533400" y="381000"/>
            <a:ext cx="3810000" cy="1016000"/>
          </a:xfrm>
          <a:prstGeom prst="rect">
            <a:avLst/>
          </a:prstGeom>
        </p:spPr>
      </p:pic>
      <p:sp>
        <p:nvSpPr>
          <p:cNvPr id="6" name="Content Placeholder 5"/>
          <p:cNvSpPr>
            <a:spLocks noGrp="1"/>
          </p:cNvSpPr>
          <p:nvPr>
            <p:ph idx="1"/>
          </p:nvPr>
        </p:nvSpPr>
        <p:spPr>
          <a:noFill/>
        </p:spPr>
        <p:txBody>
          <a:bodyPr>
            <a:normAutofit fontScale="70000" lnSpcReduction="20000"/>
          </a:bodyPr>
          <a:lstStyle/>
          <a:p>
            <a:endParaRPr lang="en-US" sz="2000" dirty="0" smtClean="0"/>
          </a:p>
          <a:p>
            <a:r>
              <a:rPr lang="en-US" sz="2600" dirty="0" smtClean="0"/>
              <a:t>Enable </a:t>
            </a:r>
            <a:r>
              <a:rPr lang="en-US" sz="2600" dirty="0" smtClean="0"/>
              <a:t>Verbose Garbage Collection Logging – here is actual sample output.</a:t>
            </a:r>
          </a:p>
          <a:p>
            <a:endParaRPr lang="en-US" sz="2000" dirty="0" smtClean="0"/>
          </a:p>
          <a:p>
            <a:r>
              <a:rPr lang="en-US" sz="1800" dirty="0" smtClean="0"/>
              <a:t>{Heap before GC invocations=1281 (full 2):</a:t>
            </a:r>
          </a:p>
          <a:p>
            <a:endParaRPr lang="en-US" sz="1800" dirty="0" smtClean="0"/>
          </a:p>
          <a:p>
            <a:r>
              <a:rPr lang="en-US" sz="1800" dirty="0" smtClean="0"/>
              <a:t>PSYoungGen total 55360K, used 55360K [0x2bef0000, 0x2f7d0000, 0x2f7d0000)</a:t>
            </a:r>
          </a:p>
          <a:p>
            <a:r>
              <a:rPr lang="en-US" sz="1800" dirty="0" smtClean="0"/>
              <a:t>eden space 52608K, </a:t>
            </a:r>
            <a:r>
              <a:rPr lang="en-US" sz="1800" dirty="0" smtClean="0">
                <a:solidFill>
                  <a:srgbClr val="FFFF00"/>
                </a:solidFill>
              </a:rPr>
              <a:t>100%</a:t>
            </a:r>
            <a:r>
              <a:rPr lang="en-US" sz="1800" dirty="0" smtClean="0"/>
              <a:t> used [0x2bef0000,0x2bef0000,0x2f250000)</a:t>
            </a:r>
          </a:p>
          <a:p>
            <a:r>
              <a:rPr lang="en-US" sz="1800" dirty="0" smtClean="0"/>
              <a:t>from space 2752K, 67% used [0x2f250000,0x2f422630,0x2f500000)</a:t>
            </a:r>
          </a:p>
          <a:p>
            <a:r>
              <a:rPr lang="en-US" sz="1800" dirty="0" smtClean="0"/>
              <a:t>to space 2816K, 0% used [0x2f510000,0x2f510000,0x2f7d0000)</a:t>
            </a:r>
          </a:p>
          <a:p>
            <a:endParaRPr lang="en-US" sz="1800" dirty="0" smtClean="0"/>
          </a:p>
          <a:p>
            <a:r>
              <a:rPr lang="en-US" sz="1800" dirty="0" smtClean="0"/>
              <a:t>PSOldGen total 466048K, used 464447K [0x0f7d0000, 0x2bef0000, 0x2bef0000)</a:t>
            </a:r>
          </a:p>
          <a:p>
            <a:r>
              <a:rPr lang="en-US" sz="1800" dirty="0" smtClean="0"/>
              <a:t>object space 466048K, 99% used [0x0f7d0000,0x2bd5fde8,0x2bef0000)</a:t>
            </a:r>
          </a:p>
          <a:p>
            <a:endParaRPr lang="en-US" sz="1800" dirty="0" smtClean="0"/>
          </a:p>
          <a:p>
            <a:r>
              <a:rPr lang="en-US" sz="1800" dirty="0" smtClean="0"/>
              <a:t>PSPermGen total 46848K, used 46842K [0x037d0000, 0x06590000, 0x0f7d0000)</a:t>
            </a:r>
          </a:p>
          <a:p>
            <a:r>
              <a:rPr lang="en-US" sz="1800" dirty="0" smtClean="0"/>
              <a:t>object space 46848K, </a:t>
            </a:r>
            <a:r>
              <a:rPr lang="en-US" sz="1800" dirty="0" smtClean="0">
                <a:solidFill>
                  <a:srgbClr val="FFFF00"/>
                </a:solidFill>
              </a:rPr>
              <a:t>99%</a:t>
            </a:r>
            <a:r>
              <a:rPr lang="en-US" sz="1800" dirty="0" smtClean="0"/>
              <a:t> used [0x037d0000,0x0658e878,0x06590000)</a:t>
            </a:r>
          </a:p>
          <a:p>
            <a:endParaRPr lang="en-US" sz="1800" dirty="0" smtClean="0"/>
          </a:p>
          <a:p>
            <a:r>
              <a:rPr lang="en-US" sz="1800" dirty="0" smtClean="0"/>
              <a:t>This tells us that there have been a total of 1281 garbage collections of which 2 were Full GC's.</a:t>
            </a:r>
            <a:r>
              <a:rPr lang="en-US" sz="1800" b="1" dirty="0" smtClean="0"/>
              <a:t>{Heap before GC invocations=1281 (full 2):</a:t>
            </a:r>
          </a:p>
          <a:p>
            <a:endParaRPr lang="en-US" sz="1800" dirty="0" smtClean="0"/>
          </a:p>
          <a:p>
            <a:r>
              <a:rPr lang="en-US" sz="1800" dirty="0" smtClean="0"/>
              <a:t>It also shows us that the New-Young generation is at 100% used - </a:t>
            </a:r>
            <a:r>
              <a:rPr lang="en-US" sz="1800" b="1" dirty="0" smtClean="0"/>
              <a:t>PSYoungGen total 55360K, used 55360K [0x2bef0000, 0x2f7d0000, 0x2f7d0000)</a:t>
            </a:r>
          </a:p>
          <a:p>
            <a:endParaRPr lang="en-US" sz="1800" dirty="0" smtClean="0"/>
          </a:p>
          <a:p>
            <a:r>
              <a:rPr lang="en-US" sz="1800" dirty="0" smtClean="0"/>
              <a:t>In addition, that the Permanent generation is at 99% used - </a:t>
            </a:r>
            <a:r>
              <a:rPr lang="en-US" sz="1800" b="1" dirty="0" smtClean="0"/>
              <a:t>PSPermGen total 46848K, used 46842K [0x037d0000, 0x06590000, 0x0f7d0000) object space 46848K, 99% used [0x037d0000,0x0658e878,0x06590000)</a:t>
            </a:r>
            <a:endParaRPr lang="en-US" sz="1800" dirty="0" smtClean="0"/>
          </a:p>
          <a:p>
            <a:endParaRPr lang="en-US" sz="20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10 Steps – Step 3</a:t>
            </a:r>
            <a:endParaRPr lang="en-US" sz="4000" dirty="0"/>
          </a:p>
        </p:txBody>
      </p:sp>
      <p:pic>
        <p:nvPicPr>
          <p:cNvPr id="5" name="Picture 4" descr="cfwhisperer_full_small.jpg"/>
          <p:cNvPicPr>
            <a:picLocks noChangeAspect="1"/>
          </p:cNvPicPr>
          <p:nvPr/>
        </p:nvPicPr>
        <p:blipFill>
          <a:blip r:embed="rId3"/>
          <a:stretch>
            <a:fillRect/>
          </a:stretch>
        </p:blipFill>
        <p:spPr>
          <a:xfrm>
            <a:off x="533400" y="381000"/>
            <a:ext cx="3810000" cy="1016000"/>
          </a:xfrm>
          <a:prstGeom prst="rect">
            <a:avLst/>
          </a:prstGeom>
        </p:spPr>
      </p:pic>
      <p:sp>
        <p:nvSpPr>
          <p:cNvPr id="6" name="Content Placeholder 5"/>
          <p:cNvSpPr>
            <a:spLocks noGrp="1"/>
          </p:cNvSpPr>
          <p:nvPr>
            <p:ph idx="1"/>
          </p:nvPr>
        </p:nvSpPr>
        <p:spPr>
          <a:noFill/>
        </p:spPr>
        <p:txBody>
          <a:bodyPr>
            <a:normAutofit/>
          </a:bodyPr>
          <a:lstStyle/>
          <a:p>
            <a:endParaRPr lang="en-US" sz="2000" dirty="0" smtClean="0"/>
          </a:p>
          <a:p>
            <a:r>
              <a:rPr lang="en-US" sz="1800" dirty="0" smtClean="0"/>
              <a:t>Enable </a:t>
            </a:r>
            <a:r>
              <a:rPr lang="en-US" sz="1800" dirty="0" smtClean="0"/>
              <a:t>Verbose Garbage Collection Logging</a:t>
            </a:r>
          </a:p>
          <a:p>
            <a:endParaRPr lang="en-US" sz="1800" dirty="0" smtClean="0"/>
          </a:p>
          <a:p>
            <a:r>
              <a:rPr lang="en-US" sz="1800" dirty="0" smtClean="0"/>
              <a:t>The arguments we need to pass to tune the JVM memory behavior will be added to the jvm.config file which resides here…</a:t>
            </a:r>
          </a:p>
          <a:p>
            <a:endParaRPr lang="en-US" sz="1800" dirty="0" smtClean="0"/>
          </a:p>
          <a:p>
            <a:r>
              <a:rPr lang="en-US" sz="1800" dirty="0" smtClean="0">
                <a:solidFill>
                  <a:srgbClr val="FFFF00"/>
                </a:solidFill>
              </a:rPr>
              <a:t>On a Standard install - {drive}Coldfusion8\runtime\bin\</a:t>
            </a:r>
          </a:p>
          <a:p>
            <a:r>
              <a:rPr lang="en-US" sz="1800" dirty="0" smtClean="0">
                <a:solidFill>
                  <a:srgbClr val="FFFF00"/>
                </a:solidFill>
              </a:rPr>
              <a:t>On an Enterprise Multiple Instance install - {drive}\JRun4\bin\</a:t>
            </a:r>
          </a:p>
          <a:p>
            <a:endParaRPr lang="en-US" sz="1800" dirty="0" smtClean="0"/>
          </a:p>
          <a:p>
            <a:r>
              <a:rPr lang="en-US" sz="1800" dirty="0" smtClean="0"/>
              <a:t>In a default install of ColdFusion the initial memory settings are these…</a:t>
            </a:r>
          </a:p>
          <a:p>
            <a:endParaRPr lang="en-US" sz="1800" dirty="0" smtClean="0"/>
          </a:p>
          <a:p>
            <a:r>
              <a:rPr lang="en-US" sz="1800" dirty="0" smtClean="0"/>
              <a:t>java.args=-server -Xmx512m  XX:MaxPermSize=192m</a:t>
            </a:r>
          </a:p>
          <a:p>
            <a:endParaRPr lang="en-US" sz="1800" dirty="0" smtClean="0"/>
          </a:p>
          <a:p>
            <a:r>
              <a:rPr lang="en-US" sz="1800" dirty="0" smtClean="0"/>
              <a:t>These are inadequate in almost every case all we have here are upper limits on the total and permanent generation.  Let’s revisit the metrics logging output…</a:t>
            </a:r>
          </a:p>
          <a:p>
            <a:endParaRPr lang="en-US" sz="1800" dirty="0" smtClean="0"/>
          </a:p>
          <a:p>
            <a:endParaRPr lang="en-US" sz="2000" dirty="0" smtClean="0"/>
          </a:p>
          <a:p>
            <a:endParaRPr lang="en-US" sz="20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10 Steps – Step 4</a:t>
            </a:r>
            <a:endParaRPr lang="en-US" sz="4000" dirty="0"/>
          </a:p>
        </p:txBody>
      </p:sp>
      <p:pic>
        <p:nvPicPr>
          <p:cNvPr id="5" name="Picture 4" descr="cfwhisperer_full_small.jpg"/>
          <p:cNvPicPr>
            <a:picLocks noChangeAspect="1"/>
          </p:cNvPicPr>
          <p:nvPr/>
        </p:nvPicPr>
        <p:blipFill>
          <a:blip r:embed="rId3"/>
          <a:stretch>
            <a:fillRect/>
          </a:stretch>
        </p:blipFill>
        <p:spPr>
          <a:xfrm>
            <a:off x="533400" y="381000"/>
            <a:ext cx="3810000" cy="1016000"/>
          </a:xfrm>
          <a:prstGeom prst="rect">
            <a:avLst/>
          </a:prstGeom>
        </p:spPr>
      </p:pic>
      <p:sp>
        <p:nvSpPr>
          <p:cNvPr id="6" name="Content Placeholder 5"/>
          <p:cNvSpPr>
            <a:spLocks noGrp="1"/>
          </p:cNvSpPr>
          <p:nvPr>
            <p:ph idx="1"/>
          </p:nvPr>
        </p:nvSpPr>
        <p:spPr>
          <a:noFill/>
        </p:spPr>
        <p:txBody>
          <a:bodyPr>
            <a:normAutofit fontScale="77500" lnSpcReduction="20000"/>
          </a:bodyPr>
          <a:lstStyle/>
          <a:p>
            <a:endParaRPr lang="en-US" sz="2000" dirty="0" smtClean="0"/>
          </a:p>
          <a:p>
            <a:r>
              <a:rPr lang="en-US" sz="2800" dirty="0" smtClean="0"/>
              <a:t>Analyze </a:t>
            </a:r>
            <a:r>
              <a:rPr lang="en-US" sz="2800" dirty="0" smtClean="0"/>
              <a:t>Results and Change Arguments – JVM (this is iterative)</a:t>
            </a:r>
          </a:p>
          <a:p>
            <a:endParaRPr lang="en-US" sz="1800" dirty="0" smtClean="0"/>
          </a:p>
          <a:p>
            <a:endParaRPr lang="en-US" sz="1800" dirty="0" smtClean="0"/>
          </a:p>
          <a:p>
            <a:r>
              <a:rPr lang="en-US" sz="1800" b="1" dirty="0" smtClean="0"/>
              <a:t>Verbose GC Output</a:t>
            </a:r>
            <a:r>
              <a:rPr lang="en-US" sz="1800" dirty="0" smtClean="0"/>
              <a:t>:</a:t>
            </a:r>
          </a:p>
          <a:p>
            <a:endParaRPr lang="en-US" sz="1800" dirty="0" smtClean="0"/>
          </a:p>
          <a:p>
            <a:r>
              <a:rPr lang="en-US" sz="1800" dirty="0" smtClean="0"/>
              <a:t>PSYoungGen total 55360K, used 55360K [0x2bef0000, 0x2f7d0000, 0x2f7d0000)</a:t>
            </a:r>
          </a:p>
          <a:p>
            <a:r>
              <a:rPr lang="en-US" sz="1800" dirty="0" smtClean="0"/>
              <a:t>eden space 52608K, </a:t>
            </a:r>
            <a:r>
              <a:rPr lang="en-US" sz="1800" dirty="0" smtClean="0">
                <a:solidFill>
                  <a:srgbClr val="FFFF00"/>
                </a:solidFill>
              </a:rPr>
              <a:t>100% </a:t>
            </a:r>
            <a:r>
              <a:rPr lang="en-US" sz="1800" dirty="0" smtClean="0"/>
              <a:t>used [0x2bef0000,0x2bef0000,0x2f250000)</a:t>
            </a:r>
          </a:p>
          <a:p>
            <a:r>
              <a:rPr lang="en-US" sz="1800" dirty="0" smtClean="0"/>
              <a:t>from space 2752K, 67% used [0x2f250000,0x2f422630,0x2f500000)</a:t>
            </a:r>
          </a:p>
          <a:p>
            <a:r>
              <a:rPr lang="en-US" sz="1800" dirty="0" smtClean="0"/>
              <a:t>to space 2816K, 0% used [0x2f510000,0x2f510000,0x2f7d0000</a:t>
            </a:r>
          </a:p>
          <a:p>
            <a:endParaRPr lang="en-US" sz="1800" dirty="0" smtClean="0"/>
          </a:p>
          <a:p>
            <a:endParaRPr lang="en-US" sz="1800" dirty="0" smtClean="0"/>
          </a:p>
          <a:p>
            <a:r>
              <a:rPr lang="en-US" sz="1800" dirty="0" smtClean="0"/>
              <a:t>We will use this output to add/modify the arguments to the JVM via the jvm.config file…</a:t>
            </a:r>
          </a:p>
          <a:p>
            <a:endParaRPr lang="en-US" sz="1800" dirty="0" smtClean="0"/>
          </a:p>
          <a:p>
            <a:r>
              <a:rPr lang="en-US" sz="1800" dirty="0" smtClean="0"/>
              <a:t>Defaults at CF install - java.args=-server -Xmx512m  XX:MaxPermSize=192m</a:t>
            </a:r>
          </a:p>
          <a:p>
            <a:endParaRPr lang="en-US" sz="1800" dirty="0" smtClean="0"/>
          </a:p>
          <a:p>
            <a:r>
              <a:rPr lang="en-US" sz="1800" dirty="0" smtClean="0"/>
              <a:t>Modified - java.args=-server </a:t>
            </a:r>
            <a:r>
              <a:rPr lang="en-US" sz="1800" dirty="0" smtClean="0">
                <a:solidFill>
                  <a:srgbClr val="FFFF00"/>
                </a:solidFill>
              </a:rPr>
              <a:t>Xms1024m</a:t>
            </a:r>
            <a:r>
              <a:rPr lang="en-US" sz="1800" dirty="0" smtClean="0"/>
              <a:t> –Xmx1024m -</a:t>
            </a:r>
            <a:r>
              <a:rPr lang="en-US" sz="1800" dirty="0" smtClean="0">
                <a:solidFill>
                  <a:srgbClr val="FFFF00"/>
                </a:solidFill>
              </a:rPr>
              <a:t>XX:PermSize=96m</a:t>
            </a:r>
            <a:r>
              <a:rPr lang="en-US" sz="1800" dirty="0" smtClean="0"/>
              <a:t> -XX:MaxPermSize=192m </a:t>
            </a:r>
            <a:r>
              <a:rPr lang="en-US" sz="1800" dirty="0" smtClean="0">
                <a:solidFill>
                  <a:srgbClr val="FFFF00"/>
                </a:solidFill>
              </a:rPr>
              <a:t>-XX:NewRatio=3 </a:t>
            </a:r>
          </a:p>
          <a:p>
            <a:endParaRPr lang="en-US" sz="1800" dirty="0" smtClean="0"/>
          </a:p>
          <a:p>
            <a:r>
              <a:rPr lang="en-US" sz="1800" b="1" dirty="0" smtClean="0">
                <a:solidFill>
                  <a:srgbClr val="FFFF00"/>
                </a:solidFill>
              </a:rPr>
              <a:t>This will start the heap with 1GB of space with the same max ceiling value, give the Permanent Generation a start size of 96MB and allocate one quarter of the total heap size (256MB) to the New/Young Generation.</a:t>
            </a:r>
          </a:p>
          <a:p>
            <a:endParaRPr lang="en-US" sz="1800" dirty="0" smtClean="0"/>
          </a:p>
          <a:p>
            <a:endParaRPr lang="en-US" sz="1800" dirty="0" smtClean="0"/>
          </a:p>
          <a:p>
            <a:endParaRPr lang="en-US" sz="1800" dirty="0" smtClean="0"/>
          </a:p>
          <a:p>
            <a:endParaRPr lang="en-US" sz="1800" dirty="0" smtClean="0"/>
          </a:p>
          <a:p>
            <a:endParaRPr lang="en-US" sz="2000" dirty="0" smtClean="0"/>
          </a:p>
          <a:p>
            <a:endParaRPr lang="en-US" sz="20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10 Steps – Step 5</a:t>
            </a:r>
            <a:endParaRPr lang="en-US" sz="4000" dirty="0"/>
          </a:p>
        </p:txBody>
      </p:sp>
      <p:pic>
        <p:nvPicPr>
          <p:cNvPr id="5" name="Picture 4" descr="cfwhisperer_full_small.jpg"/>
          <p:cNvPicPr>
            <a:picLocks noChangeAspect="1"/>
          </p:cNvPicPr>
          <p:nvPr/>
        </p:nvPicPr>
        <p:blipFill>
          <a:blip r:embed="rId3"/>
          <a:stretch>
            <a:fillRect/>
          </a:stretch>
        </p:blipFill>
        <p:spPr>
          <a:xfrm>
            <a:off x="533400" y="381000"/>
            <a:ext cx="3810000" cy="1016000"/>
          </a:xfrm>
          <a:prstGeom prst="rect">
            <a:avLst/>
          </a:prstGeom>
        </p:spPr>
      </p:pic>
      <p:sp>
        <p:nvSpPr>
          <p:cNvPr id="6" name="Content Placeholder 5"/>
          <p:cNvSpPr>
            <a:spLocks noGrp="1"/>
          </p:cNvSpPr>
          <p:nvPr>
            <p:ph idx="1"/>
          </p:nvPr>
        </p:nvSpPr>
        <p:spPr>
          <a:noFill/>
        </p:spPr>
        <p:txBody>
          <a:bodyPr>
            <a:normAutofit fontScale="92500" lnSpcReduction="20000"/>
          </a:bodyPr>
          <a:lstStyle/>
          <a:p>
            <a:endParaRPr lang="en-US" sz="2000" dirty="0" smtClean="0"/>
          </a:p>
          <a:p>
            <a:r>
              <a:rPr lang="en-US" sz="2800" dirty="0" smtClean="0"/>
              <a:t>Install </a:t>
            </a:r>
            <a:r>
              <a:rPr lang="en-US" sz="2800" dirty="0" smtClean="0"/>
              <a:t>SeeFusion</a:t>
            </a:r>
          </a:p>
          <a:p>
            <a:endParaRPr lang="en-US" sz="1800" dirty="0" smtClean="0"/>
          </a:p>
          <a:p>
            <a:r>
              <a:rPr lang="en-US" sz="1400" dirty="0" smtClean="0"/>
              <a:t>The next step in the eventual achievement of stability and improved performance is to install a server-database monitoring utility.  We currently have 3 choices in this respect, as follows; with comments:</a:t>
            </a:r>
          </a:p>
          <a:p>
            <a:endParaRPr lang="en-US" sz="1400" dirty="0" smtClean="0"/>
          </a:p>
          <a:p>
            <a:r>
              <a:rPr lang="en-US" sz="1400" b="1" dirty="0" smtClean="0"/>
              <a:t>ColdFusion Server Monitor </a:t>
            </a:r>
            <a:r>
              <a:rPr lang="en-US" sz="1400" dirty="0" smtClean="0"/>
              <a:t>- The Server Monitor which comes with ColdFusion has some interesting features; my favorite area being the "statistics" area.  However, the focus of this series relates to troubleshooting and applying remedies to servers with performance problems, </a:t>
            </a:r>
            <a:r>
              <a:rPr lang="en-US" sz="1400" i="1" dirty="0" smtClean="0"/>
              <a:t>in production </a:t>
            </a:r>
            <a:r>
              <a:rPr lang="en-US" sz="1400" dirty="0" smtClean="0"/>
              <a:t>and in my experience, the ColdFusion Server Monitor is not what I choose to use; as a light footprint is the most critical need, in my experience.</a:t>
            </a:r>
          </a:p>
          <a:p>
            <a:endParaRPr lang="en-US" sz="1400" dirty="0" smtClean="0"/>
          </a:p>
          <a:p>
            <a:r>
              <a:rPr lang="en-US" sz="1400" b="1" dirty="0" smtClean="0"/>
              <a:t>FusionReactor</a:t>
            </a:r>
            <a:r>
              <a:rPr lang="en-US" sz="1400" dirty="0" smtClean="0"/>
              <a:t> - FusionReactor is one of two commercial products available for monitoring ColdFusion and if needed, JRun.  FusionReactor is a very fully featured and polished with an amazing GUI interface.  I have  encountered it many times and used it a good number of times and it is definitely worth considering, in my opinion.</a:t>
            </a:r>
          </a:p>
          <a:p>
            <a:endParaRPr lang="en-US" sz="1400" dirty="0" smtClean="0"/>
          </a:p>
          <a:p>
            <a:r>
              <a:rPr lang="en-US" sz="1400" b="1" dirty="0" smtClean="0"/>
              <a:t>SeeFusion</a:t>
            </a:r>
            <a:r>
              <a:rPr lang="en-US" sz="1400" dirty="0" smtClean="0"/>
              <a:t> - SeeFusion is the tool that we use on all our assignments.  SeeFusion was developed and released by Webapper at a time when I was co-owner of Webapper, I state to be fair and to disclose my ties to it.  Although I was not involved in the software development of SeeFusion I was very involved in shaping its functionality.  Having spent the past ten years at the server-network side of things I know what I need to quickly diagnose the root causes of ColdFusion hanging and similar/related issues.  SeeFusion is incredibly lightweight in terms of any performance footprint. Almost every client I ever used SeeFusion with still  have it running, in production.  In this step, step 5 in this series, I will concentrate on the installation and use of SeeFusion.</a:t>
            </a:r>
          </a:p>
          <a:p>
            <a:endParaRPr lang="en-US" sz="1800" dirty="0" smtClean="0"/>
          </a:p>
          <a:p>
            <a:endParaRPr lang="en-US" sz="1800" dirty="0" smtClean="0"/>
          </a:p>
          <a:p>
            <a:endParaRPr lang="en-US" sz="2000" dirty="0" smtClean="0"/>
          </a:p>
          <a:p>
            <a:endParaRPr lang="en-US" sz="20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10 Steps – Step 5</a:t>
            </a:r>
            <a:endParaRPr lang="en-US" sz="4000" dirty="0"/>
          </a:p>
        </p:txBody>
      </p:sp>
      <p:pic>
        <p:nvPicPr>
          <p:cNvPr id="5" name="Picture 4" descr="cfwhisperer_full_small.jpg"/>
          <p:cNvPicPr>
            <a:picLocks noChangeAspect="1"/>
          </p:cNvPicPr>
          <p:nvPr/>
        </p:nvPicPr>
        <p:blipFill>
          <a:blip r:embed="rId3"/>
          <a:stretch>
            <a:fillRect/>
          </a:stretch>
        </p:blipFill>
        <p:spPr>
          <a:xfrm>
            <a:off x="533400" y="381000"/>
            <a:ext cx="3810000" cy="1016000"/>
          </a:xfrm>
          <a:prstGeom prst="rect">
            <a:avLst/>
          </a:prstGeom>
        </p:spPr>
      </p:pic>
      <p:sp>
        <p:nvSpPr>
          <p:cNvPr id="6" name="Content Placeholder 5"/>
          <p:cNvSpPr>
            <a:spLocks noGrp="1"/>
          </p:cNvSpPr>
          <p:nvPr>
            <p:ph idx="1"/>
          </p:nvPr>
        </p:nvSpPr>
        <p:spPr>
          <a:noFill/>
        </p:spPr>
        <p:txBody>
          <a:bodyPr>
            <a:normAutofit/>
          </a:bodyPr>
          <a:lstStyle/>
          <a:p>
            <a:endParaRPr lang="en-US" sz="2000" dirty="0" smtClean="0"/>
          </a:p>
          <a:p>
            <a:r>
              <a:rPr lang="en-US" sz="2800" dirty="0" smtClean="0"/>
              <a:t>Install </a:t>
            </a:r>
            <a:r>
              <a:rPr lang="en-US" sz="2800" dirty="0" smtClean="0"/>
              <a:t>SeeFusion</a:t>
            </a:r>
          </a:p>
          <a:p>
            <a:endParaRPr lang="en-US" sz="1800" dirty="0" smtClean="0"/>
          </a:p>
          <a:p>
            <a:r>
              <a:rPr lang="en-US" sz="1800" dirty="0" smtClean="0"/>
              <a:t>SeeFusion has two methods of install, for Microsoft Windows installations.  An MSI file that will do everything needed to get SeeFusion up and running and a manual install method which involves the download of a JAR and a PROPERTIES file and the adding of 8 lines to the {drive-volume}:\JRun4\servers\{instance}\cfusion.ear\cfusion.war\WEB-INF\web.xml (in a Enterprise install) or {drive-volume}:\ColdFusion8\runtime\servers\{instance}\cfusion.ear\cfusion.war\WEB-INF\web.xml (in a Standard install) </a:t>
            </a:r>
          </a:p>
          <a:p>
            <a:endParaRPr lang="en-US" sz="1800" dirty="0" smtClean="0"/>
          </a:p>
          <a:p>
            <a:r>
              <a:rPr lang="en-US" sz="1800" dirty="0" smtClean="0"/>
              <a:t>If there are multiple ColdFusion instances, the manual install is better, in my experience.  In the next section, we will go through the steps needed to get SeeFusion up and running.</a:t>
            </a:r>
          </a:p>
          <a:p>
            <a:endParaRPr lang="en-US" sz="1800" dirty="0" smtClean="0"/>
          </a:p>
          <a:p>
            <a:endParaRPr lang="en-US" sz="2000" dirty="0" smtClean="0"/>
          </a:p>
          <a:p>
            <a:endParaRPr lang="en-US" sz="20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10 Steps – Step 5</a:t>
            </a:r>
            <a:endParaRPr lang="en-US" sz="4000" dirty="0"/>
          </a:p>
        </p:txBody>
      </p:sp>
      <p:pic>
        <p:nvPicPr>
          <p:cNvPr id="5" name="Picture 4" descr="cfwhisperer_full_small.jpg"/>
          <p:cNvPicPr>
            <a:picLocks noChangeAspect="1"/>
          </p:cNvPicPr>
          <p:nvPr/>
        </p:nvPicPr>
        <p:blipFill>
          <a:blip r:embed="rId3"/>
          <a:stretch>
            <a:fillRect/>
          </a:stretch>
        </p:blipFill>
        <p:spPr>
          <a:xfrm>
            <a:off x="533400" y="381000"/>
            <a:ext cx="3810000" cy="1016000"/>
          </a:xfrm>
          <a:prstGeom prst="rect">
            <a:avLst/>
          </a:prstGeom>
        </p:spPr>
      </p:pic>
      <p:sp>
        <p:nvSpPr>
          <p:cNvPr id="6" name="Content Placeholder 5"/>
          <p:cNvSpPr>
            <a:spLocks noGrp="1"/>
          </p:cNvSpPr>
          <p:nvPr>
            <p:ph idx="1"/>
          </p:nvPr>
        </p:nvSpPr>
        <p:spPr>
          <a:noFill/>
        </p:spPr>
        <p:txBody>
          <a:bodyPr>
            <a:normAutofit/>
          </a:bodyPr>
          <a:lstStyle/>
          <a:p>
            <a:endParaRPr lang="en-US" sz="2000" dirty="0" smtClean="0"/>
          </a:p>
          <a:p>
            <a:r>
              <a:rPr lang="en-US" sz="2800" dirty="0" smtClean="0"/>
              <a:t>Install </a:t>
            </a:r>
            <a:r>
              <a:rPr lang="en-US" sz="2800" dirty="0" smtClean="0"/>
              <a:t>SeeFusion</a:t>
            </a:r>
          </a:p>
          <a:p>
            <a:endParaRPr lang="en-US" sz="1800" dirty="0" smtClean="0"/>
          </a:p>
          <a:p>
            <a:r>
              <a:rPr lang="en-US" sz="1800" dirty="0" smtClean="0"/>
              <a:t>Place the following XML before the first &lt;servlet&gt; block in your server's WEB-INF\web.xml file: </a:t>
            </a:r>
          </a:p>
          <a:p>
            <a:endParaRPr lang="en-US" sz="1800" dirty="0" smtClean="0"/>
          </a:p>
          <a:p>
            <a:pPr>
              <a:buNone/>
            </a:pPr>
            <a:r>
              <a:rPr lang="en-US" sz="1800" dirty="0" smtClean="0">
                <a:solidFill>
                  <a:srgbClr val="FFFF00"/>
                </a:solidFill>
              </a:rPr>
              <a:t>&lt;filter&gt; </a:t>
            </a:r>
          </a:p>
          <a:p>
            <a:pPr>
              <a:buNone/>
            </a:pPr>
            <a:r>
              <a:rPr lang="en-US" sz="1800" dirty="0" smtClean="0">
                <a:solidFill>
                  <a:srgbClr val="FFFF00"/>
                </a:solidFill>
              </a:rPr>
              <a:t>	&lt;filter-name&gt;SeeFusion&lt;/filter-name&gt; </a:t>
            </a:r>
          </a:p>
          <a:p>
            <a:pPr>
              <a:buNone/>
            </a:pPr>
            <a:r>
              <a:rPr lang="en-US" sz="1800" dirty="0" smtClean="0">
                <a:solidFill>
                  <a:srgbClr val="FFFF00"/>
                </a:solidFill>
              </a:rPr>
              <a:t>	&lt;filter-class&gt;com.seefusion.SeeFusion&lt;/filter-class&gt; </a:t>
            </a:r>
          </a:p>
          <a:p>
            <a:pPr>
              <a:buNone/>
            </a:pPr>
            <a:r>
              <a:rPr lang="en-US" sz="1800" dirty="0" smtClean="0">
                <a:solidFill>
                  <a:srgbClr val="FFFF00"/>
                </a:solidFill>
              </a:rPr>
              <a:t>&lt;/filter&gt; </a:t>
            </a:r>
          </a:p>
          <a:p>
            <a:pPr>
              <a:buNone/>
            </a:pPr>
            <a:r>
              <a:rPr lang="en-US" sz="1800" dirty="0" smtClean="0">
                <a:solidFill>
                  <a:srgbClr val="FFFF00"/>
                </a:solidFill>
              </a:rPr>
              <a:t>&lt;filter-mapping&gt; </a:t>
            </a:r>
          </a:p>
          <a:p>
            <a:pPr>
              <a:buNone/>
            </a:pPr>
            <a:r>
              <a:rPr lang="en-US" sz="1800" dirty="0" smtClean="0">
                <a:solidFill>
                  <a:srgbClr val="FFFF00"/>
                </a:solidFill>
              </a:rPr>
              <a:t>	&lt;filter-name&gt;SeeFusion&lt;/filter-name&gt; </a:t>
            </a:r>
          </a:p>
          <a:p>
            <a:pPr>
              <a:buNone/>
            </a:pPr>
            <a:r>
              <a:rPr lang="en-US" sz="1800" dirty="0" smtClean="0">
                <a:solidFill>
                  <a:srgbClr val="FFFF00"/>
                </a:solidFill>
              </a:rPr>
              <a:t>	&lt;url-pattern&gt;/*&lt;/url-pattern&gt; </a:t>
            </a:r>
          </a:p>
          <a:p>
            <a:pPr>
              <a:buNone/>
            </a:pPr>
            <a:r>
              <a:rPr lang="en-US" sz="1800" dirty="0" smtClean="0">
                <a:solidFill>
                  <a:srgbClr val="FFFF00"/>
                </a:solidFill>
              </a:rPr>
              <a:t>&lt;/filter-mapping&gt; </a:t>
            </a:r>
          </a:p>
          <a:p>
            <a:endParaRPr lang="en-US" sz="1800" dirty="0" smtClean="0"/>
          </a:p>
          <a:p>
            <a:endParaRPr lang="en-US" sz="2000" dirty="0" smtClean="0"/>
          </a:p>
          <a:p>
            <a:endParaRPr lang="en-US" sz="20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10 Steps</a:t>
            </a:r>
            <a:endParaRPr lang="en-US" sz="4000" dirty="0"/>
          </a:p>
        </p:txBody>
      </p:sp>
      <p:pic>
        <p:nvPicPr>
          <p:cNvPr id="5" name="Picture 4" descr="cfwhisperer_full_small.jpg"/>
          <p:cNvPicPr>
            <a:picLocks noChangeAspect="1"/>
          </p:cNvPicPr>
          <p:nvPr/>
        </p:nvPicPr>
        <p:blipFill>
          <a:blip r:embed="rId3"/>
          <a:stretch>
            <a:fillRect/>
          </a:stretch>
        </p:blipFill>
        <p:spPr>
          <a:xfrm>
            <a:off x="533400" y="381000"/>
            <a:ext cx="3810000" cy="1016000"/>
          </a:xfrm>
          <a:prstGeom prst="rect">
            <a:avLst/>
          </a:prstGeom>
        </p:spPr>
      </p:pic>
      <p:sp>
        <p:nvSpPr>
          <p:cNvPr id="6" name="Content Placeholder 5"/>
          <p:cNvSpPr>
            <a:spLocks noGrp="1"/>
          </p:cNvSpPr>
          <p:nvPr>
            <p:ph idx="1"/>
          </p:nvPr>
        </p:nvSpPr>
        <p:spPr/>
        <p:txBody>
          <a:bodyPr>
            <a:normAutofit fontScale="92500" lnSpcReduction="20000"/>
          </a:bodyPr>
          <a:lstStyle/>
          <a:p>
            <a:pPr>
              <a:buFontTx/>
              <a:buChar char="•"/>
            </a:pPr>
            <a:r>
              <a:rPr lang="en-US" dirty="0" smtClean="0"/>
              <a:t>I have been using CF since 1996, version 1.54 (dbml)  and am still actively developing in CF. </a:t>
            </a:r>
          </a:p>
          <a:p>
            <a:pPr>
              <a:buFontTx/>
              <a:buChar char="•"/>
            </a:pPr>
            <a:r>
              <a:rPr lang="en-US" dirty="0" smtClean="0"/>
              <a:t>I worked for Allaire-Macromedia as a ColdFusion-Spectra consultant.</a:t>
            </a:r>
          </a:p>
          <a:p>
            <a:pPr>
              <a:buFontTx/>
              <a:buChar char="•"/>
            </a:pPr>
            <a:r>
              <a:rPr lang="en-US" dirty="0" smtClean="0"/>
              <a:t>Co-founded Webapper (SeeFusion crowd) carried on the Allaire-Macromedia consulting work.</a:t>
            </a:r>
          </a:p>
          <a:p>
            <a:r>
              <a:rPr lang="en-US" dirty="0" smtClean="0"/>
              <a:t>This series of slides will detail 10 steps we follow to bring relief to clients with ColdFusion/JRun performance problems.</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10 Steps – Step 5</a:t>
            </a:r>
            <a:endParaRPr lang="en-US" sz="4000" dirty="0"/>
          </a:p>
        </p:txBody>
      </p:sp>
      <p:pic>
        <p:nvPicPr>
          <p:cNvPr id="5" name="Picture 4" descr="cfwhisperer_full_small.jpg"/>
          <p:cNvPicPr>
            <a:picLocks noChangeAspect="1"/>
          </p:cNvPicPr>
          <p:nvPr/>
        </p:nvPicPr>
        <p:blipFill>
          <a:blip r:embed="rId3"/>
          <a:stretch>
            <a:fillRect/>
          </a:stretch>
        </p:blipFill>
        <p:spPr>
          <a:xfrm>
            <a:off x="533400" y="381000"/>
            <a:ext cx="3810000" cy="1016000"/>
          </a:xfrm>
          <a:prstGeom prst="rect">
            <a:avLst/>
          </a:prstGeom>
        </p:spPr>
      </p:pic>
      <p:sp>
        <p:nvSpPr>
          <p:cNvPr id="6" name="Content Placeholder 5"/>
          <p:cNvSpPr>
            <a:spLocks noGrp="1"/>
          </p:cNvSpPr>
          <p:nvPr>
            <p:ph idx="1"/>
          </p:nvPr>
        </p:nvSpPr>
        <p:spPr>
          <a:noFill/>
        </p:spPr>
        <p:txBody>
          <a:bodyPr>
            <a:normAutofit fontScale="77500" lnSpcReduction="20000"/>
          </a:bodyPr>
          <a:lstStyle/>
          <a:p>
            <a:endParaRPr lang="en-US" sz="2000" dirty="0" smtClean="0"/>
          </a:p>
          <a:p>
            <a:r>
              <a:rPr lang="en-US" sz="2800" dirty="0" smtClean="0"/>
              <a:t>Install </a:t>
            </a:r>
            <a:r>
              <a:rPr lang="en-US" sz="2800" dirty="0" smtClean="0"/>
              <a:t>SeeFusion</a:t>
            </a:r>
          </a:p>
          <a:p>
            <a:endParaRPr lang="en-US" sz="1800" dirty="0" smtClean="0"/>
          </a:p>
          <a:p>
            <a:r>
              <a:rPr lang="en-US" sz="1800" dirty="0" smtClean="0"/>
              <a:t>Download the seefusion.jar and seefusion.properties files from http://www.seefusion.com.  Copy the seefusion.jar file to one of these two directories (this is a Windows example).</a:t>
            </a:r>
          </a:p>
          <a:p>
            <a:endParaRPr lang="en-US" sz="1800" dirty="0" smtClean="0"/>
          </a:p>
          <a:p>
            <a:r>
              <a:rPr lang="en-US" sz="1800" dirty="0" smtClean="0">
                <a:solidFill>
                  <a:srgbClr val="FFFF00"/>
                </a:solidFill>
              </a:rPr>
              <a:t>In a Multiple Instance install: {drive-volume}:\JRun4\servers\{instance}\cfusion.ear\cfusion.war\WEB-INF\lib directory</a:t>
            </a:r>
          </a:p>
          <a:p>
            <a:endParaRPr lang="en-US" sz="1800" dirty="0" smtClean="0">
              <a:solidFill>
                <a:srgbClr val="FFFF00"/>
              </a:solidFill>
            </a:endParaRPr>
          </a:p>
          <a:p>
            <a:r>
              <a:rPr lang="en-US" sz="1800" dirty="0" smtClean="0">
                <a:solidFill>
                  <a:srgbClr val="FFFF00"/>
                </a:solidFill>
              </a:rPr>
              <a:t>In a Standard install: {drive-volume}:\ColdFusion8\runtime\servers\{instance}\cfusion.ear\cfusion.war\WEB-INF\lib directory</a:t>
            </a:r>
          </a:p>
          <a:p>
            <a:endParaRPr lang="en-US" sz="1800" dirty="0" smtClean="0"/>
          </a:p>
          <a:p>
            <a:r>
              <a:rPr lang="en-US" sz="1800" dirty="0" smtClean="0"/>
              <a:t>Copy the seefusion.properties file to one of these two directories (this is a Windows example).</a:t>
            </a:r>
          </a:p>
          <a:p>
            <a:endParaRPr lang="en-US" sz="1800" dirty="0" smtClean="0"/>
          </a:p>
          <a:p>
            <a:r>
              <a:rPr lang="en-US" sz="1800" dirty="0" smtClean="0">
                <a:solidFill>
                  <a:srgbClr val="FFFF00"/>
                </a:solidFill>
              </a:rPr>
              <a:t>In a Multiple Instance install: {drive-volume}:\JRun4\servers\{instance}\cfusion.ear\cfusion.war\WEB-INF\classes directory.  Where we have multiple ColdFusion-JRun instances we need to have each running on its </a:t>
            </a:r>
          </a:p>
          <a:p>
            <a:r>
              <a:rPr lang="en-US" sz="1800" dirty="0" smtClean="0">
                <a:solidFill>
                  <a:srgbClr val="FFFF00"/>
                </a:solidFill>
              </a:rPr>
              <a:t>own dedicated port.  In order to do this, open the seefusion.properties file for the second successive instances and edit the first line, change from listeners=all:8999 to listeners=all:9000 and so on for other instances.</a:t>
            </a:r>
          </a:p>
          <a:p>
            <a:endParaRPr lang="en-US" sz="1800" dirty="0" smtClean="0">
              <a:solidFill>
                <a:srgbClr val="FFFF00"/>
              </a:solidFill>
            </a:endParaRPr>
          </a:p>
          <a:p>
            <a:r>
              <a:rPr lang="en-US" sz="1800" dirty="0" smtClean="0">
                <a:solidFill>
                  <a:srgbClr val="FFFF00"/>
                </a:solidFill>
              </a:rPr>
              <a:t>In a Standard install: {drive-volume}:\ColdFusion8\runtime\servers\{instance}\cfusion.ear\cfusion.war\WEB-INF\classes directory</a:t>
            </a:r>
          </a:p>
          <a:p>
            <a:endParaRPr lang="en-US" sz="1800" dirty="0" smtClean="0"/>
          </a:p>
          <a:p>
            <a:endParaRPr lang="en-US" sz="2000" dirty="0" smtClean="0"/>
          </a:p>
          <a:p>
            <a:endParaRPr lang="en-US" sz="20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10 Steps – Step </a:t>
            </a:r>
            <a:r>
              <a:rPr lang="en-US" sz="4000" dirty="0" smtClean="0"/>
              <a:t>6</a:t>
            </a:r>
            <a:endParaRPr lang="en-US" sz="4000" dirty="0"/>
          </a:p>
        </p:txBody>
      </p:sp>
      <p:pic>
        <p:nvPicPr>
          <p:cNvPr id="5" name="Picture 4" descr="cfwhisperer_full_small.jpg"/>
          <p:cNvPicPr>
            <a:picLocks noChangeAspect="1"/>
          </p:cNvPicPr>
          <p:nvPr/>
        </p:nvPicPr>
        <p:blipFill>
          <a:blip r:embed="rId3"/>
          <a:stretch>
            <a:fillRect/>
          </a:stretch>
        </p:blipFill>
        <p:spPr>
          <a:xfrm>
            <a:off x="533400" y="381000"/>
            <a:ext cx="3810000" cy="1016000"/>
          </a:xfrm>
          <a:prstGeom prst="rect">
            <a:avLst/>
          </a:prstGeom>
        </p:spPr>
      </p:pic>
      <p:sp>
        <p:nvSpPr>
          <p:cNvPr id="6" name="Content Placeholder 5"/>
          <p:cNvSpPr>
            <a:spLocks noGrp="1"/>
          </p:cNvSpPr>
          <p:nvPr>
            <p:ph idx="1"/>
          </p:nvPr>
        </p:nvSpPr>
        <p:spPr>
          <a:noFill/>
        </p:spPr>
        <p:txBody>
          <a:bodyPr>
            <a:normAutofit/>
          </a:bodyPr>
          <a:lstStyle/>
          <a:p>
            <a:endParaRPr lang="en-US" sz="2000" dirty="0" smtClean="0"/>
          </a:p>
          <a:p>
            <a:r>
              <a:rPr lang="en-US" sz="2400" dirty="0" smtClean="0"/>
              <a:t>Install </a:t>
            </a:r>
            <a:r>
              <a:rPr lang="en-US" sz="2400" dirty="0" smtClean="0"/>
              <a:t>SeeFusion “Wrap” the key datasources</a:t>
            </a:r>
            <a:r>
              <a:rPr lang="en-US" sz="2400" dirty="0" smtClean="0"/>
              <a:t>.</a:t>
            </a:r>
          </a:p>
          <a:p>
            <a:endParaRPr lang="en-US" sz="2400" dirty="0" smtClean="0"/>
          </a:p>
          <a:p>
            <a:endParaRPr lang="en-US" sz="1800" dirty="0" smtClean="0"/>
          </a:p>
          <a:p>
            <a:endParaRPr lang="en-US" sz="2000" dirty="0" smtClean="0"/>
          </a:p>
          <a:p>
            <a:endParaRPr lang="en-US" sz="2000" dirty="0" smtClean="0"/>
          </a:p>
        </p:txBody>
      </p:sp>
      <p:pic>
        <p:nvPicPr>
          <p:cNvPr id="8" name="Picture 7" descr="seefusion_dsn01.jpg"/>
          <p:cNvPicPr>
            <a:picLocks noChangeAspect="1"/>
          </p:cNvPicPr>
          <p:nvPr/>
        </p:nvPicPr>
        <p:blipFill>
          <a:blip r:embed="rId4"/>
          <a:stretch>
            <a:fillRect/>
          </a:stretch>
        </p:blipFill>
        <p:spPr>
          <a:xfrm>
            <a:off x="838200" y="2590800"/>
            <a:ext cx="6591300" cy="3752473"/>
          </a:xfrm>
          <a:prstGeom prst="rect">
            <a:avLst/>
          </a:prstGeo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10 Steps – Step </a:t>
            </a:r>
            <a:r>
              <a:rPr lang="en-US" sz="4000" dirty="0" smtClean="0"/>
              <a:t>6</a:t>
            </a:r>
            <a:endParaRPr lang="en-US" sz="4000" dirty="0"/>
          </a:p>
        </p:txBody>
      </p:sp>
      <p:pic>
        <p:nvPicPr>
          <p:cNvPr id="5" name="Picture 4" descr="cfwhisperer_full_small.jpg"/>
          <p:cNvPicPr>
            <a:picLocks noChangeAspect="1"/>
          </p:cNvPicPr>
          <p:nvPr/>
        </p:nvPicPr>
        <p:blipFill>
          <a:blip r:embed="rId3"/>
          <a:stretch>
            <a:fillRect/>
          </a:stretch>
        </p:blipFill>
        <p:spPr>
          <a:xfrm>
            <a:off x="533400" y="381000"/>
            <a:ext cx="3810000" cy="1016000"/>
          </a:xfrm>
          <a:prstGeom prst="rect">
            <a:avLst/>
          </a:prstGeom>
        </p:spPr>
      </p:pic>
      <p:sp>
        <p:nvSpPr>
          <p:cNvPr id="6" name="Content Placeholder 5"/>
          <p:cNvSpPr>
            <a:spLocks noGrp="1"/>
          </p:cNvSpPr>
          <p:nvPr>
            <p:ph idx="1"/>
          </p:nvPr>
        </p:nvSpPr>
        <p:spPr>
          <a:noFill/>
        </p:spPr>
        <p:txBody>
          <a:bodyPr>
            <a:normAutofit/>
          </a:bodyPr>
          <a:lstStyle/>
          <a:p>
            <a:endParaRPr lang="en-US" sz="2000" dirty="0" smtClean="0"/>
          </a:p>
          <a:p>
            <a:r>
              <a:rPr lang="en-US" sz="2400" dirty="0" smtClean="0"/>
              <a:t>Install </a:t>
            </a:r>
            <a:r>
              <a:rPr lang="en-US" sz="2400" dirty="0" smtClean="0"/>
              <a:t>SeeFusion “Wrap” the key datasources</a:t>
            </a:r>
            <a:r>
              <a:rPr lang="en-US" sz="2400" dirty="0" smtClean="0"/>
              <a:t>.</a:t>
            </a:r>
          </a:p>
          <a:p>
            <a:endParaRPr lang="en-US" sz="2400" dirty="0" smtClean="0"/>
          </a:p>
          <a:p>
            <a:endParaRPr lang="en-US" sz="1800" dirty="0" smtClean="0"/>
          </a:p>
          <a:p>
            <a:endParaRPr lang="en-US" sz="2000" dirty="0" smtClean="0"/>
          </a:p>
          <a:p>
            <a:endParaRPr lang="en-US" sz="2000" dirty="0" smtClean="0"/>
          </a:p>
        </p:txBody>
      </p:sp>
      <p:pic>
        <p:nvPicPr>
          <p:cNvPr id="7" name="Picture 6" descr="seefusion_dsn.jpg"/>
          <p:cNvPicPr>
            <a:picLocks noChangeAspect="1"/>
          </p:cNvPicPr>
          <p:nvPr/>
        </p:nvPicPr>
        <p:blipFill>
          <a:blip r:embed="rId4"/>
          <a:stretch>
            <a:fillRect/>
          </a:stretch>
        </p:blipFill>
        <p:spPr>
          <a:xfrm>
            <a:off x="838200" y="2514600"/>
            <a:ext cx="5334000" cy="3733127"/>
          </a:xfrm>
          <a:prstGeom prst="rect">
            <a:avLst/>
          </a:prstGeo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10 Steps – Step </a:t>
            </a:r>
            <a:r>
              <a:rPr lang="en-US" sz="4000" dirty="0" smtClean="0"/>
              <a:t>7</a:t>
            </a:r>
            <a:endParaRPr lang="en-US" sz="4000" dirty="0"/>
          </a:p>
        </p:txBody>
      </p:sp>
      <p:pic>
        <p:nvPicPr>
          <p:cNvPr id="5" name="Picture 4" descr="cfwhisperer_full_small.jpg"/>
          <p:cNvPicPr>
            <a:picLocks noChangeAspect="1"/>
          </p:cNvPicPr>
          <p:nvPr/>
        </p:nvPicPr>
        <p:blipFill>
          <a:blip r:embed="rId3"/>
          <a:stretch>
            <a:fillRect/>
          </a:stretch>
        </p:blipFill>
        <p:spPr>
          <a:xfrm>
            <a:off x="533400" y="381000"/>
            <a:ext cx="3810000" cy="1016000"/>
          </a:xfrm>
          <a:prstGeom prst="rect">
            <a:avLst/>
          </a:prstGeom>
        </p:spPr>
      </p:pic>
      <p:sp>
        <p:nvSpPr>
          <p:cNvPr id="6" name="Content Placeholder 5"/>
          <p:cNvSpPr>
            <a:spLocks noGrp="1"/>
          </p:cNvSpPr>
          <p:nvPr>
            <p:ph idx="1"/>
          </p:nvPr>
        </p:nvSpPr>
        <p:spPr>
          <a:noFill/>
        </p:spPr>
        <p:txBody>
          <a:bodyPr>
            <a:normAutofit/>
          </a:bodyPr>
          <a:lstStyle/>
          <a:p>
            <a:endParaRPr lang="en-US" sz="2000" dirty="0" smtClean="0"/>
          </a:p>
          <a:p>
            <a:r>
              <a:rPr lang="en-US" sz="2000" dirty="0" smtClean="0"/>
              <a:t> </a:t>
            </a:r>
          </a:p>
          <a:p>
            <a:endParaRPr lang="en-US" sz="2000" dirty="0" smtClean="0"/>
          </a:p>
        </p:txBody>
      </p:sp>
      <p:sp>
        <p:nvSpPr>
          <p:cNvPr id="8" name="Rectangle 7"/>
          <p:cNvSpPr/>
          <p:nvPr/>
        </p:nvSpPr>
        <p:spPr>
          <a:xfrm>
            <a:off x="1371600" y="1828800"/>
            <a:ext cx="5715000" cy="369332"/>
          </a:xfrm>
          <a:prstGeom prst="rect">
            <a:avLst/>
          </a:prstGeom>
        </p:spPr>
        <p:txBody>
          <a:bodyPr wrap="square">
            <a:spAutoFit/>
          </a:bodyPr>
          <a:lstStyle/>
          <a:p>
            <a:r>
              <a:rPr lang="en-US" dirty="0" smtClean="0"/>
              <a:t>9/ Analyze SeeFusion Output</a:t>
            </a:r>
          </a:p>
        </p:txBody>
      </p:sp>
      <p:pic>
        <p:nvPicPr>
          <p:cNvPr id="9" name="Picture 8" descr="seefusion_01.jpg"/>
          <p:cNvPicPr>
            <a:picLocks noChangeAspect="1"/>
          </p:cNvPicPr>
          <p:nvPr/>
        </p:nvPicPr>
        <p:blipFill>
          <a:blip r:embed="rId4"/>
          <a:stretch>
            <a:fillRect/>
          </a:stretch>
        </p:blipFill>
        <p:spPr>
          <a:xfrm>
            <a:off x="1143000" y="2209800"/>
            <a:ext cx="6705600" cy="4307653"/>
          </a:xfrm>
          <a:prstGeom prst="rect">
            <a:avLst/>
          </a:prstGeom>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10 Steps – Step </a:t>
            </a:r>
            <a:r>
              <a:rPr lang="en-US" sz="4000" dirty="0" smtClean="0"/>
              <a:t>8</a:t>
            </a:r>
            <a:endParaRPr lang="en-US" sz="4000" dirty="0"/>
          </a:p>
        </p:txBody>
      </p:sp>
      <p:pic>
        <p:nvPicPr>
          <p:cNvPr id="5" name="Picture 4" descr="cfwhisperer_full_small.jpg"/>
          <p:cNvPicPr>
            <a:picLocks noChangeAspect="1"/>
          </p:cNvPicPr>
          <p:nvPr/>
        </p:nvPicPr>
        <p:blipFill>
          <a:blip r:embed="rId3"/>
          <a:stretch>
            <a:fillRect/>
          </a:stretch>
        </p:blipFill>
        <p:spPr>
          <a:xfrm>
            <a:off x="533400" y="381000"/>
            <a:ext cx="3810000" cy="1016000"/>
          </a:xfrm>
          <a:prstGeom prst="rect">
            <a:avLst/>
          </a:prstGeom>
        </p:spPr>
      </p:pic>
      <p:sp>
        <p:nvSpPr>
          <p:cNvPr id="6" name="Content Placeholder 5"/>
          <p:cNvSpPr>
            <a:spLocks noGrp="1"/>
          </p:cNvSpPr>
          <p:nvPr>
            <p:ph idx="1"/>
          </p:nvPr>
        </p:nvSpPr>
        <p:spPr>
          <a:noFill/>
        </p:spPr>
        <p:txBody>
          <a:bodyPr>
            <a:normAutofit/>
          </a:bodyPr>
          <a:lstStyle/>
          <a:p>
            <a:endParaRPr lang="en-US" sz="2000" dirty="0" smtClean="0"/>
          </a:p>
          <a:p>
            <a:r>
              <a:rPr lang="en-US" sz="2000" dirty="0" smtClean="0"/>
              <a:t> </a:t>
            </a:r>
          </a:p>
          <a:p>
            <a:endParaRPr lang="en-US" sz="2000" dirty="0" smtClean="0"/>
          </a:p>
        </p:txBody>
      </p:sp>
      <p:sp>
        <p:nvSpPr>
          <p:cNvPr id="8" name="Rectangle 7"/>
          <p:cNvSpPr/>
          <p:nvPr/>
        </p:nvSpPr>
        <p:spPr>
          <a:xfrm>
            <a:off x="1371600" y="1828800"/>
            <a:ext cx="5715000" cy="400110"/>
          </a:xfrm>
          <a:prstGeom prst="rect">
            <a:avLst/>
          </a:prstGeom>
        </p:spPr>
        <p:txBody>
          <a:bodyPr wrap="square">
            <a:spAutoFit/>
          </a:bodyPr>
          <a:lstStyle/>
          <a:p>
            <a:r>
              <a:rPr lang="en-US" sz="2000" dirty="0" smtClean="0"/>
              <a:t>Analyze </a:t>
            </a:r>
            <a:r>
              <a:rPr lang="en-US" sz="2000" dirty="0" smtClean="0"/>
              <a:t>SeeFusion Output – Database/SQL</a:t>
            </a:r>
          </a:p>
        </p:txBody>
      </p:sp>
      <p:pic>
        <p:nvPicPr>
          <p:cNvPr id="7" name="Picture 6" descr="seefusion_02.jpg"/>
          <p:cNvPicPr>
            <a:picLocks noChangeAspect="1"/>
          </p:cNvPicPr>
          <p:nvPr/>
        </p:nvPicPr>
        <p:blipFill>
          <a:blip r:embed="rId4"/>
          <a:stretch>
            <a:fillRect/>
          </a:stretch>
        </p:blipFill>
        <p:spPr>
          <a:xfrm>
            <a:off x="1676400" y="2286000"/>
            <a:ext cx="4800600" cy="3948249"/>
          </a:xfrm>
          <a:prstGeom prst="rect">
            <a:avLst/>
          </a:prstGeo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10 Steps – Step </a:t>
            </a:r>
            <a:r>
              <a:rPr lang="en-US" sz="4000" dirty="0" smtClean="0"/>
              <a:t>9</a:t>
            </a:r>
            <a:endParaRPr lang="en-US" sz="4000" dirty="0"/>
          </a:p>
        </p:txBody>
      </p:sp>
      <p:pic>
        <p:nvPicPr>
          <p:cNvPr id="5" name="Picture 4" descr="cfwhisperer_full_small.jpg"/>
          <p:cNvPicPr>
            <a:picLocks noChangeAspect="1"/>
          </p:cNvPicPr>
          <p:nvPr/>
        </p:nvPicPr>
        <p:blipFill>
          <a:blip r:embed="rId3"/>
          <a:stretch>
            <a:fillRect/>
          </a:stretch>
        </p:blipFill>
        <p:spPr>
          <a:xfrm>
            <a:off x="533400" y="381000"/>
            <a:ext cx="3810000" cy="1016000"/>
          </a:xfrm>
          <a:prstGeom prst="rect">
            <a:avLst/>
          </a:prstGeom>
        </p:spPr>
      </p:pic>
      <p:sp>
        <p:nvSpPr>
          <p:cNvPr id="6" name="Content Placeholder 5"/>
          <p:cNvSpPr>
            <a:spLocks noGrp="1"/>
          </p:cNvSpPr>
          <p:nvPr>
            <p:ph idx="1"/>
          </p:nvPr>
        </p:nvSpPr>
        <p:spPr>
          <a:noFill/>
        </p:spPr>
        <p:txBody>
          <a:bodyPr>
            <a:normAutofit/>
          </a:bodyPr>
          <a:lstStyle/>
          <a:p>
            <a:endParaRPr lang="en-US" sz="2000" dirty="0" smtClean="0"/>
          </a:p>
          <a:p>
            <a:r>
              <a:rPr lang="en-US" sz="2000" dirty="0" smtClean="0"/>
              <a:t> </a:t>
            </a:r>
          </a:p>
          <a:p>
            <a:endParaRPr lang="en-US" sz="2000" dirty="0" smtClean="0"/>
          </a:p>
          <a:p>
            <a:r>
              <a:rPr lang="en-US" sz="2000" dirty="0" smtClean="0"/>
              <a:t>Establish a baseline for non-performing SQL.</a:t>
            </a:r>
          </a:p>
          <a:p>
            <a:r>
              <a:rPr lang="en-US" sz="2000" dirty="0" smtClean="0"/>
              <a:t>(In database terms a query lasting for long than one second is a slow query).</a:t>
            </a:r>
          </a:p>
          <a:p>
            <a:endParaRPr lang="en-US" sz="2000" dirty="0" smtClean="0"/>
          </a:p>
          <a:p>
            <a:r>
              <a:rPr lang="en-US" sz="2000" dirty="0" smtClean="0"/>
              <a:t>Look for “deadlock” errors in the logs/SeeFusion.</a:t>
            </a:r>
          </a:p>
          <a:p>
            <a:endParaRPr lang="en-US" sz="2000" dirty="0" smtClean="0"/>
          </a:p>
          <a:p>
            <a:r>
              <a:rPr lang="en-US" sz="2000" dirty="0" smtClean="0"/>
              <a:t>Review Indexes on all DB tables.</a:t>
            </a:r>
          </a:p>
          <a:p>
            <a:endParaRPr lang="en-US" sz="2000" dirty="0" smtClean="0"/>
          </a:p>
          <a:p>
            <a:endParaRPr lang="en-US" sz="2000" dirty="0" smtClean="0"/>
          </a:p>
          <a:p>
            <a:endParaRPr lang="en-US" sz="2000" dirty="0" smtClean="0"/>
          </a:p>
          <a:p>
            <a:endParaRPr lang="en-US" sz="2000" dirty="0" smtClean="0"/>
          </a:p>
          <a:p>
            <a:endParaRPr lang="en-US" sz="2000" dirty="0" smtClean="0"/>
          </a:p>
        </p:txBody>
      </p:sp>
      <p:sp>
        <p:nvSpPr>
          <p:cNvPr id="8" name="Rectangle 7"/>
          <p:cNvSpPr/>
          <p:nvPr/>
        </p:nvSpPr>
        <p:spPr>
          <a:xfrm>
            <a:off x="1371600" y="1828800"/>
            <a:ext cx="5715000" cy="369332"/>
          </a:xfrm>
          <a:prstGeom prst="rect">
            <a:avLst/>
          </a:prstGeom>
        </p:spPr>
        <p:txBody>
          <a:bodyPr wrap="square">
            <a:spAutoFit/>
          </a:bodyPr>
          <a:lstStyle/>
          <a:p>
            <a:r>
              <a:rPr lang="en-US" dirty="0" smtClean="0"/>
              <a:t> </a:t>
            </a:r>
            <a:r>
              <a:rPr lang="en-US" dirty="0" smtClean="0"/>
              <a:t>Analyze SeeFusion Output – Database/SQL</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10 Steps – Step </a:t>
            </a:r>
            <a:r>
              <a:rPr lang="en-US" sz="4000" dirty="0" smtClean="0"/>
              <a:t>10</a:t>
            </a:r>
            <a:endParaRPr lang="en-US" sz="4000" dirty="0"/>
          </a:p>
        </p:txBody>
      </p:sp>
      <p:pic>
        <p:nvPicPr>
          <p:cNvPr id="5" name="Picture 4" descr="cfwhisperer_full_small.jpg"/>
          <p:cNvPicPr>
            <a:picLocks noChangeAspect="1"/>
          </p:cNvPicPr>
          <p:nvPr/>
        </p:nvPicPr>
        <p:blipFill>
          <a:blip r:embed="rId3"/>
          <a:stretch>
            <a:fillRect/>
          </a:stretch>
        </p:blipFill>
        <p:spPr>
          <a:xfrm>
            <a:off x="533400" y="381000"/>
            <a:ext cx="3810000" cy="1016000"/>
          </a:xfrm>
          <a:prstGeom prst="rect">
            <a:avLst/>
          </a:prstGeom>
        </p:spPr>
      </p:pic>
      <p:sp>
        <p:nvSpPr>
          <p:cNvPr id="6" name="Content Placeholder 5"/>
          <p:cNvSpPr>
            <a:spLocks noGrp="1"/>
          </p:cNvSpPr>
          <p:nvPr>
            <p:ph idx="1"/>
          </p:nvPr>
        </p:nvSpPr>
        <p:spPr>
          <a:noFill/>
        </p:spPr>
        <p:txBody>
          <a:bodyPr>
            <a:normAutofit/>
          </a:bodyPr>
          <a:lstStyle/>
          <a:p>
            <a:endParaRPr lang="en-US" sz="2000" dirty="0" smtClean="0"/>
          </a:p>
          <a:p>
            <a:r>
              <a:rPr lang="en-US" sz="2000" dirty="0" smtClean="0"/>
              <a:t> </a:t>
            </a:r>
          </a:p>
          <a:p>
            <a:endParaRPr lang="en-US" sz="2000" dirty="0" smtClean="0"/>
          </a:p>
          <a:p>
            <a:r>
              <a:rPr lang="en-US" sz="2000" dirty="0" smtClean="0"/>
              <a:t>Create an action plan to target the slowest running requests both in terms of code and/or database.</a:t>
            </a:r>
          </a:p>
          <a:p>
            <a:endParaRPr lang="en-US" sz="2000" dirty="0" smtClean="0"/>
          </a:p>
          <a:p>
            <a:r>
              <a:rPr lang="en-US" sz="2000" dirty="0" smtClean="0"/>
              <a:t>Prioritize the action plan in terms of worst offenders first.</a:t>
            </a:r>
          </a:p>
          <a:p>
            <a:endParaRPr lang="en-US" sz="2000" dirty="0" smtClean="0"/>
          </a:p>
          <a:p>
            <a:r>
              <a:rPr lang="en-US" sz="2000" dirty="0" smtClean="0"/>
              <a:t>Work through the action plan re-iterating through previous actions as and when necessary.</a:t>
            </a:r>
          </a:p>
          <a:p>
            <a:endParaRPr lang="en-US" sz="2000" dirty="0" smtClean="0"/>
          </a:p>
          <a:p>
            <a:endParaRPr lang="en-US" sz="2000" dirty="0" smtClean="0"/>
          </a:p>
          <a:p>
            <a:endParaRPr lang="en-US" sz="2000" dirty="0" smtClean="0"/>
          </a:p>
          <a:p>
            <a:endParaRPr lang="en-US" sz="2000" dirty="0" smtClean="0"/>
          </a:p>
          <a:p>
            <a:endParaRPr lang="en-US" sz="2000" dirty="0" smtClean="0"/>
          </a:p>
        </p:txBody>
      </p:sp>
      <p:sp>
        <p:nvSpPr>
          <p:cNvPr id="8" name="Rectangle 7"/>
          <p:cNvSpPr/>
          <p:nvPr/>
        </p:nvSpPr>
        <p:spPr>
          <a:xfrm>
            <a:off x="1371600" y="1828800"/>
            <a:ext cx="5715000" cy="461665"/>
          </a:xfrm>
          <a:prstGeom prst="rect">
            <a:avLst/>
          </a:prstGeom>
        </p:spPr>
        <p:txBody>
          <a:bodyPr wrap="square">
            <a:spAutoFit/>
          </a:bodyPr>
          <a:lstStyle/>
          <a:p>
            <a:r>
              <a:rPr lang="en-US" dirty="0" smtClean="0"/>
              <a:t> </a:t>
            </a:r>
            <a:r>
              <a:rPr lang="en-US" sz="2400" dirty="0" smtClean="0"/>
              <a:t>Bring all information together – action  </a:t>
            </a:r>
            <a:endParaRPr lang="en-US" sz="24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smtClean="0"/>
              <a:t>Clustering</a:t>
            </a:r>
            <a:endParaRPr lang="en-US" sz="4000" dirty="0"/>
          </a:p>
        </p:txBody>
      </p:sp>
      <p:pic>
        <p:nvPicPr>
          <p:cNvPr id="5" name="Picture 4" descr="cfwhisperer_full_small.jpg"/>
          <p:cNvPicPr>
            <a:picLocks noChangeAspect="1"/>
          </p:cNvPicPr>
          <p:nvPr/>
        </p:nvPicPr>
        <p:blipFill>
          <a:blip r:embed="rId3"/>
          <a:stretch>
            <a:fillRect/>
          </a:stretch>
        </p:blipFill>
        <p:spPr>
          <a:xfrm>
            <a:off x="533400" y="381000"/>
            <a:ext cx="3810000" cy="1016000"/>
          </a:xfrm>
          <a:prstGeom prst="rect">
            <a:avLst/>
          </a:prstGeom>
        </p:spPr>
      </p:pic>
      <p:sp>
        <p:nvSpPr>
          <p:cNvPr id="6" name="Content Placeholder 5"/>
          <p:cNvSpPr>
            <a:spLocks noGrp="1"/>
          </p:cNvSpPr>
          <p:nvPr>
            <p:ph idx="1"/>
          </p:nvPr>
        </p:nvSpPr>
        <p:spPr>
          <a:noFill/>
        </p:spPr>
        <p:txBody>
          <a:bodyPr>
            <a:normAutofit/>
          </a:bodyPr>
          <a:lstStyle/>
          <a:p>
            <a:endParaRPr lang="en-US" sz="1800" dirty="0" smtClean="0"/>
          </a:p>
          <a:p>
            <a:endParaRPr lang="en-US" sz="1800" dirty="0" smtClean="0"/>
          </a:p>
          <a:p>
            <a:endParaRPr lang="en-US" sz="1800" dirty="0" smtClean="0"/>
          </a:p>
          <a:p>
            <a:endParaRPr lang="en-US" sz="2000" dirty="0" smtClean="0"/>
          </a:p>
          <a:p>
            <a:r>
              <a:rPr lang="en-US" sz="2000" dirty="0" smtClean="0"/>
              <a:t> </a:t>
            </a:r>
          </a:p>
        </p:txBody>
      </p:sp>
      <p:sp>
        <p:nvSpPr>
          <p:cNvPr id="10" name="Rectangle 9"/>
          <p:cNvSpPr/>
          <p:nvPr/>
        </p:nvSpPr>
        <p:spPr>
          <a:xfrm>
            <a:off x="1447800" y="1600200"/>
            <a:ext cx="7358358" cy="5262979"/>
          </a:xfrm>
          <a:prstGeom prst="rect">
            <a:avLst/>
          </a:prstGeom>
        </p:spPr>
        <p:txBody>
          <a:bodyPr wrap="square">
            <a:spAutoFit/>
          </a:bodyPr>
          <a:lstStyle/>
          <a:p>
            <a:r>
              <a:rPr lang="en-US" sz="4800" dirty="0" smtClean="0"/>
              <a:t>Q &amp; A Time</a:t>
            </a:r>
          </a:p>
          <a:p>
            <a:endParaRPr lang="en-US" sz="4800" dirty="0" smtClean="0"/>
          </a:p>
          <a:p>
            <a:endParaRPr lang="en-US" sz="4800" dirty="0" smtClean="0"/>
          </a:p>
          <a:p>
            <a:endParaRPr lang="en-US" sz="4800" dirty="0" smtClean="0"/>
          </a:p>
          <a:p>
            <a:r>
              <a:rPr lang="en-US" sz="2400" dirty="0" smtClean="0"/>
              <a:t>Mike Brunt – mbrunt@go2ria.net http://www.cfwhisperer.com</a:t>
            </a:r>
          </a:p>
          <a:p>
            <a:r>
              <a:rPr lang="en-US" sz="2400" dirty="0" smtClean="0"/>
              <a:t>(+1)888.511.2821(USA Only)</a:t>
            </a:r>
          </a:p>
          <a:p>
            <a:r>
              <a:rPr lang="en-US" sz="2400" dirty="0" smtClean="0"/>
              <a:t>+1.562.243.6255 (Intl.)</a:t>
            </a:r>
          </a:p>
          <a:p>
            <a:endParaRPr lang="en-US" sz="2400" dirty="0" smtClean="0"/>
          </a:p>
          <a:p>
            <a:endParaRPr lang="en-US" sz="2400" dirty="0"/>
          </a:p>
        </p:txBody>
      </p:sp>
      <p:pic>
        <p:nvPicPr>
          <p:cNvPr id="7" name="Picture 3" descr="mike_brunt.jpg"/>
          <p:cNvPicPr>
            <a:picLocks noChangeAspect="1"/>
          </p:cNvPicPr>
          <p:nvPr/>
        </p:nvPicPr>
        <p:blipFill>
          <a:blip r:embed="rId4"/>
          <a:srcRect/>
          <a:stretch>
            <a:fillRect/>
          </a:stretch>
        </p:blipFill>
        <p:spPr bwMode="auto">
          <a:xfrm>
            <a:off x="1676400" y="2514600"/>
            <a:ext cx="2606675" cy="1952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10 Steps</a:t>
            </a:r>
            <a:endParaRPr lang="en-US" sz="4000" dirty="0"/>
          </a:p>
        </p:txBody>
      </p:sp>
      <p:pic>
        <p:nvPicPr>
          <p:cNvPr id="5" name="Picture 4" descr="cfwhisperer_full_small.jpg"/>
          <p:cNvPicPr>
            <a:picLocks noChangeAspect="1"/>
          </p:cNvPicPr>
          <p:nvPr/>
        </p:nvPicPr>
        <p:blipFill>
          <a:blip r:embed="rId3"/>
          <a:stretch>
            <a:fillRect/>
          </a:stretch>
        </p:blipFill>
        <p:spPr>
          <a:xfrm>
            <a:off x="533400" y="381000"/>
            <a:ext cx="3810000" cy="1016000"/>
          </a:xfrm>
          <a:prstGeom prst="rect">
            <a:avLst/>
          </a:prstGeom>
        </p:spPr>
      </p:pic>
      <p:sp>
        <p:nvSpPr>
          <p:cNvPr id="6" name="Content Placeholder 5"/>
          <p:cNvSpPr>
            <a:spLocks noGrp="1"/>
          </p:cNvSpPr>
          <p:nvPr>
            <p:ph idx="1"/>
          </p:nvPr>
        </p:nvSpPr>
        <p:spPr/>
        <p:txBody>
          <a:bodyPr>
            <a:normAutofit/>
          </a:bodyPr>
          <a:lstStyle/>
          <a:p>
            <a:r>
              <a:rPr lang="en-US" sz="2000" b="1" dirty="0" smtClean="0"/>
              <a:t>Steps To A Stable and Efficient ColdFusion Application</a:t>
            </a:r>
            <a:r>
              <a:rPr lang="en-US" sz="2000" dirty="0" smtClean="0"/>
              <a:t> </a:t>
            </a:r>
          </a:p>
          <a:p>
            <a:r>
              <a:rPr lang="en-US" sz="2000" dirty="0" smtClean="0"/>
              <a:t>1/ Analyze Current Production Logs (no more than 7 days old)</a:t>
            </a:r>
          </a:p>
          <a:p>
            <a:r>
              <a:rPr lang="en-US" sz="2000" dirty="0" smtClean="0"/>
              <a:t>2/ Enable Metrics Logging</a:t>
            </a:r>
          </a:p>
          <a:p>
            <a:r>
              <a:rPr lang="en-US" sz="2000" dirty="0" smtClean="0"/>
              <a:t>3/ Enable Verbose Garbage Collection Logging</a:t>
            </a:r>
          </a:p>
          <a:p>
            <a:r>
              <a:rPr lang="en-US" sz="2000" dirty="0" smtClean="0"/>
              <a:t>4/ Analyze Results and Change Arguments – JVM (this is iterative)</a:t>
            </a:r>
          </a:p>
          <a:p>
            <a:r>
              <a:rPr lang="en-US" sz="2000" dirty="0" smtClean="0"/>
              <a:t>5/ Install SeeFusion and along with CF Long Running Request Information, Pin-Point Longest Running Code</a:t>
            </a:r>
          </a:p>
          <a:p>
            <a:r>
              <a:rPr lang="en-US" sz="2000" dirty="0" smtClean="0"/>
              <a:t>6/ Using SeeFusion With JDBC Wrapping, Identify Long Running SQL</a:t>
            </a:r>
          </a:p>
          <a:p>
            <a:r>
              <a:rPr lang="en-US" sz="2000" dirty="0" smtClean="0"/>
              <a:t>7/ Check The RDBM’s For Performance Opportunities (Indexes etc)</a:t>
            </a:r>
          </a:p>
          <a:p>
            <a:r>
              <a:rPr lang="en-US" sz="2000" dirty="0" smtClean="0"/>
              <a:t>8/ Overview The Existing Data Tier Infrastructure.</a:t>
            </a:r>
          </a:p>
          <a:p>
            <a:r>
              <a:rPr lang="en-US" sz="2000" dirty="0" smtClean="0"/>
              <a:t>9/ Load-Test The Changes Both RDBM’s and Code </a:t>
            </a:r>
          </a:p>
          <a:p>
            <a:r>
              <a:rPr lang="en-US" sz="2000" dirty="0" smtClean="0"/>
              <a:t>10/ Deploy The Changes To Production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10 Steps</a:t>
            </a:r>
            <a:endParaRPr lang="en-US" sz="4000" dirty="0"/>
          </a:p>
        </p:txBody>
      </p:sp>
      <p:pic>
        <p:nvPicPr>
          <p:cNvPr id="5" name="Picture 4" descr="cfwhisperer_full_small.jpg"/>
          <p:cNvPicPr>
            <a:picLocks noChangeAspect="1"/>
          </p:cNvPicPr>
          <p:nvPr/>
        </p:nvPicPr>
        <p:blipFill>
          <a:blip r:embed="rId3"/>
          <a:stretch>
            <a:fillRect/>
          </a:stretch>
        </p:blipFill>
        <p:spPr>
          <a:xfrm>
            <a:off x="533400" y="381000"/>
            <a:ext cx="3810000" cy="1016000"/>
          </a:xfrm>
          <a:prstGeom prst="rect">
            <a:avLst/>
          </a:prstGeom>
        </p:spPr>
      </p:pic>
      <p:sp>
        <p:nvSpPr>
          <p:cNvPr id="6" name="Content Placeholder 5"/>
          <p:cNvSpPr>
            <a:spLocks noGrp="1"/>
          </p:cNvSpPr>
          <p:nvPr>
            <p:ph idx="1"/>
          </p:nvPr>
        </p:nvSpPr>
        <p:spPr/>
        <p:txBody>
          <a:bodyPr>
            <a:normAutofit/>
          </a:bodyPr>
          <a:lstStyle/>
          <a:p>
            <a:pPr>
              <a:buFontTx/>
              <a:buChar char="•"/>
            </a:pPr>
            <a:r>
              <a:rPr lang="en-US" dirty="0" smtClean="0"/>
              <a:t>The next slide shows a server under duress.  This was a Windows 2008 Server and we observed that the CPU was constantly hitting 100%, often sitting at 85-90%.</a:t>
            </a:r>
          </a:p>
          <a:p>
            <a:pPr>
              <a:buFontTx/>
              <a:buChar char="•"/>
            </a:pPr>
            <a:r>
              <a:rPr lang="en-US" dirty="0" smtClean="0"/>
              <a:t>We also observed that the hard-drives were involved in lots of I/O activity…</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10 Steps</a:t>
            </a:r>
            <a:endParaRPr lang="en-US" dirty="0"/>
          </a:p>
        </p:txBody>
      </p:sp>
      <p:pic>
        <p:nvPicPr>
          <p:cNvPr id="5" name="Picture 4" descr="cfwhisperer_full_small.jpg"/>
          <p:cNvPicPr>
            <a:picLocks noChangeAspect="1"/>
          </p:cNvPicPr>
          <p:nvPr/>
        </p:nvPicPr>
        <p:blipFill>
          <a:blip r:embed="rId3"/>
          <a:stretch>
            <a:fillRect/>
          </a:stretch>
        </p:blipFill>
        <p:spPr>
          <a:xfrm>
            <a:off x="533400" y="381000"/>
            <a:ext cx="3810000" cy="1016000"/>
          </a:xfrm>
          <a:prstGeom prst="rect">
            <a:avLst/>
          </a:prstGeom>
        </p:spPr>
      </p:pic>
      <p:pic>
        <p:nvPicPr>
          <p:cNvPr id="7" name="Content Placeholder 6" descr="remus_highcpu_memory.jpg"/>
          <p:cNvPicPr>
            <a:picLocks noGrp="1" noChangeAspect="1"/>
          </p:cNvPicPr>
          <p:nvPr>
            <p:ph idx="1"/>
          </p:nvPr>
        </p:nvPicPr>
        <p:blipFill>
          <a:blip r:embed="rId4"/>
          <a:stretch>
            <a:fillRect/>
          </a:stretch>
        </p:blipFill>
        <p:spPr>
          <a:xfrm>
            <a:off x="1292734" y="1646238"/>
            <a:ext cx="6558531" cy="4525962"/>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10 Steps</a:t>
            </a:r>
            <a:endParaRPr lang="en-US" sz="4000" dirty="0"/>
          </a:p>
        </p:txBody>
      </p:sp>
      <p:pic>
        <p:nvPicPr>
          <p:cNvPr id="5" name="Picture 4" descr="cfwhisperer_full_small.jpg"/>
          <p:cNvPicPr>
            <a:picLocks noChangeAspect="1"/>
          </p:cNvPicPr>
          <p:nvPr/>
        </p:nvPicPr>
        <p:blipFill>
          <a:blip r:embed="rId3"/>
          <a:stretch>
            <a:fillRect/>
          </a:stretch>
        </p:blipFill>
        <p:spPr>
          <a:xfrm>
            <a:off x="533400" y="381000"/>
            <a:ext cx="3810000" cy="1016000"/>
          </a:xfrm>
          <a:prstGeom prst="rect">
            <a:avLst/>
          </a:prstGeom>
        </p:spPr>
      </p:pic>
      <p:pic>
        <p:nvPicPr>
          <p:cNvPr id="7" name="Content Placeholder 6" descr="heartofmatter.jpg"/>
          <p:cNvPicPr>
            <a:picLocks noGrp="1" noChangeAspect="1"/>
          </p:cNvPicPr>
          <p:nvPr>
            <p:ph idx="1"/>
          </p:nvPr>
        </p:nvPicPr>
        <p:blipFill>
          <a:blip r:embed="rId4"/>
          <a:stretch>
            <a:fillRect/>
          </a:stretch>
        </p:blipFill>
        <p:spPr>
          <a:xfrm>
            <a:off x="2286000" y="3352800"/>
            <a:ext cx="4161367" cy="3122745"/>
          </a:xfrm>
        </p:spPr>
      </p:pic>
      <p:sp>
        <p:nvSpPr>
          <p:cNvPr id="6" name="Rectangle 5"/>
          <p:cNvSpPr/>
          <p:nvPr/>
        </p:nvSpPr>
        <p:spPr>
          <a:xfrm>
            <a:off x="762000" y="1600200"/>
            <a:ext cx="7620000" cy="1661993"/>
          </a:xfrm>
          <a:prstGeom prst="rect">
            <a:avLst/>
          </a:prstGeom>
        </p:spPr>
        <p:txBody>
          <a:bodyPr wrap="square">
            <a:spAutoFit/>
          </a:bodyPr>
          <a:lstStyle/>
          <a:p>
            <a:r>
              <a:rPr lang="en-US" b="1" dirty="0" smtClean="0"/>
              <a:t>The Heart Of The Matter – The JVM (Java Virtual Machine)</a:t>
            </a:r>
          </a:p>
          <a:p>
            <a:r>
              <a:rPr lang="en-US" sz="1400" b="1" dirty="0" smtClean="0"/>
              <a:t>Java was created as a language to “write once run anywhere”.  The key to this operating-system agnostic goal is the JVM aka JRE.  The graphic here shows the relationship to the operating system and ColdFusion that the JVM occupies.  This relationship is the same no matter which installation (Standard or Enterprise) you are using.</a:t>
            </a:r>
          </a:p>
          <a:p>
            <a:r>
              <a:rPr lang="en-US" sz="1400" b="1" dirty="0" smtClean="0"/>
              <a:t>One last point, in any Java application there is a JVM, even on phones for instance.</a:t>
            </a:r>
            <a:endParaRPr lang="en-US" sz="14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10 Steps – Step 1</a:t>
            </a:r>
            <a:endParaRPr lang="en-US" sz="4000" dirty="0"/>
          </a:p>
        </p:txBody>
      </p:sp>
      <p:pic>
        <p:nvPicPr>
          <p:cNvPr id="5" name="Picture 4" descr="cfwhisperer_full_small.jpg"/>
          <p:cNvPicPr>
            <a:picLocks noChangeAspect="1"/>
          </p:cNvPicPr>
          <p:nvPr/>
        </p:nvPicPr>
        <p:blipFill>
          <a:blip r:embed="rId3"/>
          <a:stretch>
            <a:fillRect/>
          </a:stretch>
        </p:blipFill>
        <p:spPr>
          <a:xfrm>
            <a:off x="533400" y="381000"/>
            <a:ext cx="3810000" cy="1016000"/>
          </a:xfrm>
          <a:prstGeom prst="rect">
            <a:avLst/>
          </a:prstGeom>
        </p:spPr>
      </p:pic>
      <p:sp>
        <p:nvSpPr>
          <p:cNvPr id="6" name="Content Placeholder 5"/>
          <p:cNvSpPr>
            <a:spLocks noGrp="1"/>
          </p:cNvSpPr>
          <p:nvPr>
            <p:ph idx="1"/>
          </p:nvPr>
        </p:nvSpPr>
        <p:spPr/>
        <p:txBody>
          <a:bodyPr>
            <a:normAutofit/>
          </a:bodyPr>
          <a:lstStyle/>
          <a:p>
            <a:r>
              <a:rPr lang="en-US" sz="2000" dirty="0" smtClean="0"/>
              <a:t>Analyze </a:t>
            </a:r>
            <a:r>
              <a:rPr lang="en-US" sz="2000" dirty="0" smtClean="0"/>
              <a:t>Current Production Logs (no more than 7 days old)</a:t>
            </a:r>
          </a:p>
          <a:p>
            <a:endParaRPr lang="en-US" sz="1400" dirty="0" smtClean="0"/>
          </a:p>
          <a:p>
            <a:r>
              <a:rPr lang="en-US" sz="1400" dirty="0" smtClean="0"/>
              <a:t>Going back any further than 7 days introduces the possibility of “red herrings” for items that were problems at one time but could recently have been remedied.</a:t>
            </a:r>
          </a:p>
          <a:p>
            <a:endParaRPr lang="en-US" sz="1400" dirty="0" smtClean="0"/>
          </a:p>
          <a:p>
            <a:r>
              <a:rPr lang="en-US" sz="1400" dirty="0" smtClean="0"/>
              <a:t>Here is an example of the sorts of errors we might be looking for in the {instance}-out.log.  OutOfMemory errors are not good, particularly if they relate to the Permanent generation area of the JVM Heap.</a:t>
            </a:r>
          </a:p>
          <a:p>
            <a:endParaRPr lang="en-US" sz="2000" dirty="0" smtClean="0"/>
          </a:p>
          <a:p>
            <a:r>
              <a:rPr lang="en-US" sz="2000" dirty="0" smtClean="0">
                <a:solidFill>
                  <a:srgbClr val="00B0F0"/>
                </a:solidFill>
              </a:rPr>
              <a:t>05/12 09:09:50 Error [jrpp-2112] - TYPE: java.lang.OutOfMemoryError EXCEPTION: null </a:t>
            </a:r>
            <a:r>
              <a:rPr lang="en-US" sz="2000" dirty="0" smtClean="0">
                <a:solidFill>
                  <a:srgbClr val="00B0F0"/>
                </a:solidFill>
              </a:rPr>
              <a:t>&lt;</a:t>
            </a:r>
            <a:r>
              <a:rPr lang="en-US" sz="2000" dirty="0" smtClean="0">
                <a:solidFill>
                  <a:srgbClr val="00B0F0"/>
                </a:solidFill>
              </a:rPr>
              <a:t>br&gt;The error occurred on line -1. PAGE: /internal/slowpage.cfm?printPage=</a:t>
            </a:r>
            <a:r>
              <a:rPr lang="en-US" sz="2000" dirty="0" smtClean="0">
                <a:solidFill>
                  <a:srgbClr val="00B0F0"/>
                </a:solidFill>
              </a:rPr>
              <a:t>report_internal</a:t>
            </a:r>
            <a:r>
              <a:rPr lang="en-US" sz="2000" dirty="0" smtClean="0">
                <a:solidFill>
                  <a:srgbClr val="FF0000"/>
                </a:solidFill>
              </a:rPr>
              <a:t>&amp;requesttimeout</a:t>
            </a:r>
            <a:r>
              <a:rPr lang="en-US" sz="2000" dirty="0" smtClean="0">
                <a:solidFill>
                  <a:srgbClr val="FF0000"/>
                </a:solidFill>
              </a:rPr>
              <a:t>=999999 REFERRER: </a:t>
            </a:r>
            <a:r>
              <a:rPr lang="en-US" sz="2000" dirty="0" smtClean="0">
                <a:solidFill>
                  <a:srgbClr val="00B0F0"/>
                </a:solidFill>
              </a:rPr>
              <a:t>http://acmecorp/internal/slowpage.cfm?PrintPage=report_internal</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10 Steps – Step 2</a:t>
            </a:r>
            <a:endParaRPr lang="en-US" sz="4000" dirty="0"/>
          </a:p>
        </p:txBody>
      </p:sp>
      <p:pic>
        <p:nvPicPr>
          <p:cNvPr id="5" name="Picture 4" descr="cfwhisperer_full_small.jpg"/>
          <p:cNvPicPr>
            <a:picLocks noChangeAspect="1"/>
          </p:cNvPicPr>
          <p:nvPr/>
        </p:nvPicPr>
        <p:blipFill>
          <a:blip r:embed="rId3"/>
          <a:stretch>
            <a:fillRect/>
          </a:stretch>
        </p:blipFill>
        <p:spPr>
          <a:xfrm>
            <a:off x="533400" y="381000"/>
            <a:ext cx="3810000" cy="1016000"/>
          </a:xfrm>
          <a:prstGeom prst="rect">
            <a:avLst/>
          </a:prstGeom>
        </p:spPr>
      </p:pic>
      <p:sp>
        <p:nvSpPr>
          <p:cNvPr id="6" name="Content Placeholder 5"/>
          <p:cNvSpPr>
            <a:spLocks noGrp="1"/>
          </p:cNvSpPr>
          <p:nvPr>
            <p:ph idx="1"/>
          </p:nvPr>
        </p:nvSpPr>
        <p:spPr/>
        <p:txBody>
          <a:bodyPr>
            <a:normAutofit/>
          </a:bodyPr>
          <a:lstStyle/>
          <a:p>
            <a:r>
              <a:rPr lang="en-US" sz="2000" dirty="0" smtClean="0"/>
              <a:t>Enable </a:t>
            </a:r>
            <a:r>
              <a:rPr lang="en-US" sz="2000" dirty="0" smtClean="0"/>
              <a:t>Metrics Logging</a:t>
            </a:r>
          </a:p>
          <a:p>
            <a:endParaRPr lang="en-US" sz="2000" dirty="0" smtClean="0"/>
          </a:p>
          <a:p>
            <a:r>
              <a:rPr lang="en-US" sz="2000" dirty="0" smtClean="0"/>
              <a:t>Irrespective of whether we have or use ColdFusion Server Monitor, SeeFusion or Fusion Reactor; we always recommend the turning on of Metrics Logging and leaving it on in production.  The overhead is insignificant and the help we can get at times of server stress is priceless in some cases.  Edit the jrun.xml file…</a:t>
            </a:r>
          </a:p>
          <a:p>
            <a:endParaRPr lang="en-US" sz="2000" dirty="0" smtClean="0"/>
          </a:p>
          <a:p>
            <a:r>
              <a:rPr lang="en-US" sz="2000" dirty="0" smtClean="0">
                <a:solidFill>
                  <a:srgbClr val="00B0F0"/>
                </a:solidFill>
              </a:rPr>
              <a:t>On a Standard install - {drive}Coldfusion8\runtime\servers\coldfusion\SERVER-INF</a:t>
            </a:r>
          </a:p>
          <a:p>
            <a:endParaRPr lang="en-US" sz="2000" dirty="0" smtClean="0">
              <a:solidFill>
                <a:srgbClr val="00B0F0"/>
              </a:solidFill>
            </a:endParaRPr>
          </a:p>
          <a:p>
            <a:r>
              <a:rPr lang="en-US" sz="2000" dirty="0" smtClean="0">
                <a:solidFill>
                  <a:srgbClr val="00B0F0"/>
                </a:solidFill>
              </a:rPr>
              <a:t>On an Enterprise Multiple Instance install - {drive}\JRun4\servers\coldfusion\SERVER-INF</a:t>
            </a:r>
          </a:p>
          <a:p>
            <a:endParaRPr lang="en-US" sz="20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10 Steps – Step 2</a:t>
            </a:r>
            <a:endParaRPr lang="en-US" sz="4000" dirty="0"/>
          </a:p>
        </p:txBody>
      </p:sp>
      <p:pic>
        <p:nvPicPr>
          <p:cNvPr id="5" name="Picture 4" descr="cfwhisperer_full_small.jpg"/>
          <p:cNvPicPr>
            <a:picLocks noChangeAspect="1"/>
          </p:cNvPicPr>
          <p:nvPr/>
        </p:nvPicPr>
        <p:blipFill>
          <a:blip r:embed="rId3"/>
          <a:stretch>
            <a:fillRect/>
          </a:stretch>
        </p:blipFill>
        <p:spPr>
          <a:xfrm>
            <a:off x="533400" y="381000"/>
            <a:ext cx="3810000" cy="1016000"/>
          </a:xfrm>
          <a:prstGeom prst="rect">
            <a:avLst/>
          </a:prstGeom>
        </p:spPr>
      </p:pic>
      <p:sp>
        <p:nvSpPr>
          <p:cNvPr id="6" name="Content Placeholder 5"/>
          <p:cNvSpPr>
            <a:spLocks noGrp="1"/>
          </p:cNvSpPr>
          <p:nvPr>
            <p:ph idx="1"/>
          </p:nvPr>
        </p:nvSpPr>
        <p:spPr>
          <a:noFill/>
        </p:spPr>
        <p:txBody>
          <a:bodyPr>
            <a:normAutofit fontScale="40000" lnSpcReduction="20000"/>
          </a:bodyPr>
          <a:lstStyle/>
          <a:p>
            <a:endParaRPr lang="en-US" sz="2000" dirty="0" smtClean="0"/>
          </a:p>
          <a:p>
            <a:r>
              <a:rPr lang="en-US" sz="5000" dirty="0" smtClean="0"/>
              <a:t>Enable </a:t>
            </a:r>
            <a:r>
              <a:rPr lang="en-US" sz="5000" dirty="0" smtClean="0"/>
              <a:t>Metrics Logging (changes made in </a:t>
            </a:r>
            <a:r>
              <a:rPr lang="en-US" sz="5000" dirty="0" smtClean="0">
                <a:solidFill>
                  <a:srgbClr val="FFFF00"/>
                </a:solidFill>
              </a:rPr>
              <a:t>yellow</a:t>
            </a:r>
            <a:r>
              <a:rPr lang="en-US" sz="5000" dirty="0" smtClean="0"/>
              <a:t>).  </a:t>
            </a:r>
            <a:r>
              <a:rPr lang="en-US" sz="5000" i="1" dirty="0" smtClean="0"/>
              <a:t>Please note in a Standard install the </a:t>
            </a:r>
            <a:r>
              <a:rPr lang="en-US" sz="5000" i="1" dirty="0" smtClean="0">
                <a:solidFill>
                  <a:srgbClr val="00B050"/>
                </a:solidFill>
              </a:rPr>
              <a:t>jrpp</a:t>
            </a:r>
            <a:r>
              <a:rPr lang="en-US" sz="5000" i="1" dirty="0" smtClean="0"/>
              <a:t> prefix needs to be removed.</a:t>
            </a:r>
          </a:p>
          <a:p>
            <a:endParaRPr lang="en-US" sz="1200" dirty="0" smtClean="0"/>
          </a:p>
          <a:p>
            <a:endParaRPr lang="en-US" sz="1200" b="1" dirty="0" smtClean="0">
              <a:solidFill>
                <a:srgbClr val="FFFF00"/>
              </a:solidFill>
            </a:endParaRPr>
          </a:p>
          <a:p>
            <a:endParaRPr lang="en-US" sz="1200" b="1" dirty="0" smtClean="0">
              <a:solidFill>
                <a:srgbClr val="FFFF00"/>
              </a:solidFill>
            </a:endParaRPr>
          </a:p>
          <a:p>
            <a:r>
              <a:rPr lang="en-US" sz="2000" b="1" dirty="0" smtClean="0">
                <a:solidFill>
                  <a:srgbClr val="FFFF00"/>
                </a:solidFill>
              </a:rPr>
              <a:t>&lt;!-- --&gt;</a:t>
            </a:r>
          </a:p>
          <a:p>
            <a:r>
              <a:rPr lang="en-US" sz="2000" dirty="0" smtClean="0"/>
              <a:t>  &lt;service class="jrunx.metrics.MetricsService" name="MetricsService"&gt;</a:t>
            </a:r>
          </a:p>
          <a:p>
            <a:r>
              <a:rPr lang="en-US" sz="2000" dirty="0" smtClean="0"/>
              <a:t>    &lt;attribute name="bindToJNDI"&gt;true&lt;/attribute&gt;</a:t>
            </a:r>
          </a:p>
          <a:p>
            <a:r>
              <a:rPr lang="en-US" sz="2000" dirty="0" smtClean="0"/>
              <a:t>  &lt;/service&gt;</a:t>
            </a:r>
          </a:p>
          <a:p>
            <a:r>
              <a:rPr lang="en-US" sz="2000" dirty="0" smtClean="0"/>
              <a:t>  </a:t>
            </a:r>
          </a:p>
          <a:p>
            <a:r>
              <a:rPr lang="en-US" sz="2000" dirty="0" smtClean="0"/>
              <a:t>  &lt;!-- ================================================================== --&gt;</a:t>
            </a:r>
          </a:p>
          <a:p>
            <a:r>
              <a:rPr lang="en-US" sz="2000" dirty="0" smtClean="0"/>
              <a:t>  &lt;!-- This Service creates the runnable scheduler                        --&gt;</a:t>
            </a:r>
          </a:p>
          <a:p>
            <a:r>
              <a:rPr lang="en-US" sz="2000" dirty="0" smtClean="0"/>
              <a:t>  &lt;!-- ================================================================== --&gt;</a:t>
            </a:r>
          </a:p>
          <a:p>
            <a:r>
              <a:rPr lang="en-US" sz="2000" dirty="0" smtClean="0"/>
              <a:t>  &lt;service class="jrunx.scheduler.SchedulerService" name="SchedulerService"&gt;</a:t>
            </a:r>
          </a:p>
          <a:p>
            <a:r>
              <a:rPr lang="en-US" sz="2000" dirty="0" smtClean="0"/>
              <a:t>    &lt;attribute name="bindToJNDI"&gt;</a:t>
            </a:r>
            <a:r>
              <a:rPr lang="en-US" sz="2000" dirty="0" smtClean="0">
                <a:solidFill>
                  <a:srgbClr val="FFFF00"/>
                </a:solidFill>
              </a:rPr>
              <a:t>t</a:t>
            </a:r>
            <a:r>
              <a:rPr lang="en-US" sz="2000" b="1" dirty="0" smtClean="0">
                <a:solidFill>
                  <a:srgbClr val="FFFF00"/>
                </a:solidFill>
              </a:rPr>
              <a:t>rue</a:t>
            </a:r>
            <a:r>
              <a:rPr lang="en-US" sz="2000" dirty="0" smtClean="0"/>
              <a:t>&lt;/attribute&gt;</a:t>
            </a:r>
          </a:p>
          <a:p>
            <a:r>
              <a:rPr lang="en-US" sz="2000" dirty="0" smtClean="0"/>
              <a:t>    &lt;attribute name="activeHandlerThreads"&gt;25&lt;/attribute&gt;</a:t>
            </a:r>
          </a:p>
          <a:p>
            <a:r>
              <a:rPr lang="en-US" sz="2000" dirty="0" smtClean="0"/>
              <a:t>    &lt;attribute name="maxHandlerThreads"&gt;1000&lt;/attribute&gt;</a:t>
            </a:r>
          </a:p>
          <a:p>
            <a:r>
              <a:rPr lang="en-US" sz="2000" dirty="0" smtClean="0"/>
              <a:t>    &lt;attribute name="minHandlerThreads"&gt;20&lt;/attribute&gt;</a:t>
            </a:r>
          </a:p>
          <a:p>
            <a:r>
              <a:rPr lang="en-US" sz="2000" dirty="0" smtClean="0"/>
              <a:t>    &lt;attribute name="threadWaitTimeout"&gt;180&lt;/attribute&gt;</a:t>
            </a:r>
          </a:p>
          <a:p>
            <a:r>
              <a:rPr lang="en-US" sz="2000" dirty="0" smtClean="0"/>
              <a:t>    &lt;attribute name="timeout"&gt;600&lt;/attribute&gt;</a:t>
            </a:r>
          </a:p>
          <a:p>
            <a:r>
              <a:rPr lang="en-US" sz="2000" dirty="0" smtClean="0"/>
              <a:t>  &lt;/service&gt;</a:t>
            </a:r>
          </a:p>
          <a:p>
            <a:r>
              <a:rPr lang="en-US" sz="2000" dirty="0" smtClean="0"/>
              <a:t>  &lt;!-- ================================================================== --&gt;</a:t>
            </a:r>
          </a:p>
          <a:p>
            <a:r>
              <a:rPr lang="en-US" sz="2000" dirty="0" smtClean="0"/>
              <a:t>  &lt;!-- This Service represents JRun's logging facility                    --&gt;</a:t>
            </a:r>
          </a:p>
          <a:p>
            <a:r>
              <a:rPr lang="en-US" sz="2000" dirty="0" smtClean="0"/>
              <a:t>  &lt;!-- ================================================================== --&gt;</a:t>
            </a:r>
          </a:p>
          <a:p>
            <a:r>
              <a:rPr lang="en-US" sz="2000" dirty="0" smtClean="0"/>
              <a:t>  &lt;service class="jrunx.logger.LoggerService" name="LoggerService"&gt;</a:t>
            </a:r>
          </a:p>
          <a:p>
            <a:r>
              <a:rPr lang="en-US" sz="2000" dirty="0" smtClean="0"/>
              <a:t>    &lt;attribute name="format"&gt;{server.date} {log.level} {log.message}{log.exception}&lt;/attribute&gt;</a:t>
            </a:r>
          </a:p>
          <a:p>
            <a:r>
              <a:rPr lang="en-US" sz="2000" dirty="0" smtClean="0"/>
              <a:t>    &lt;!-- You can modify format to suit your need. --&gt;</a:t>
            </a:r>
          </a:p>
          <a:p>
            <a:r>
              <a:rPr lang="en-US" sz="2000" dirty="0" smtClean="0"/>
              <a:t>    &lt;!-- EXAMPLE: &lt;attribute name="format"&gt;{date MM/dd HH:mm:ss} {log.message}{log.exception}&lt;/attribute&gt; --&gt;</a:t>
            </a:r>
          </a:p>
          <a:p>
            <a:r>
              <a:rPr lang="en-US" sz="2000" dirty="0" smtClean="0"/>
              <a:t>    &lt;attribute name="errorEnabled"&gt;true&lt;/attribute&gt;</a:t>
            </a:r>
          </a:p>
          <a:p>
            <a:r>
              <a:rPr lang="en-US" sz="2000" dirty="0" smtClean="0"/>
              <a:t>    &lt;attribute name="warningEnabled"&gt;true&lt;/attribute&gt;</a:t>
            </a:r>
          </a:p>
          <a:p>
            <a:r>
              <a:rPr lang="en-US" sz="2000" dirty="0" smtClean="0"/>
              <a:t>    &lt;attribute name="infoEnabled"&gt;true&lt;/attribute&gt;</a:t>
            </a:r>
          </a:p>
          <a:p>
            <a:r>
              <a:rPr lang="en-US" sz="2000" dirty="0" smtClean="0"/>
              <a:t>    &lt;attribute name="debugEnabled"&gt;false&lt;/attribute&gt;</a:t>
            </a:r>
          </a:p>
          <a:p>
            <a:r>
              <a:rPr lang="en-US" sz="2000" dirty="0" smtClean="0"/>
              <a:t>    &lt;!-- You may also need to uncomment MetricsService if you want metrics enabled --&gt;</a:t>
            </a:r>
          </a:p>
          <a:p>
            <a:r>
              <a:rPr lang="en-US" sz="2000" dirty="0" smtClean="0"/>
              <a:t>    &lt;attribute name="metricsEnabled"&gt;true&lt;/attribute&gt;</a:t>
            </a:r>
          </a:p>
          <a:p>
            <a:r>
              <a:rPr lang="en-US" sz="2000" dirty="0" smtClean="0"/>
              <a:t>    &lt;attribute name="metricsLogFrequency"&gt;60&lt;/attribute&gt;</a:t>
            </a:r>
          </a:p>
          <a:p>
            <a:r>
              <a:rPr lang="en-US" sz="2000" dirty="0" smtClean="0"/>
              <a:t>    &lt;attribute name="metricsFormat"&gt;Web threads (busy/total): {</a:t>
            </a:r>
            <a:r>
              <a:rPr lang="en-US" sz="2000" dirty="0" smtClean="0">
                <a:solidFill>
                  <a:srgbClr val="00B050"/>
                </a:solidFill>
              </a:rPr>
              <a:t>jrpp</a:t>
            </a:r>
            <a:r>
              <a:rPr lang="en-US" sz="2000" dirty="0" smtClean="0"/>
              <a:t>.busyTh}/{</a:t>
            </a:r>
            <a:r>
              <a:rPr lang="en-US" sz="2000" dirty="0" smtClean="0">
                <a:solidFill>
                  <a:srgbClr val="FF0000"/>
                </a:solidFill>
              </a:rPr>
              <a:t>j</a:t>
            </a:r>
            <a:r>
              <a:rPr lang="en-US" sz="2000" dirty="0" smtClean="0">
                <a:solidFill>
                  <a:srgbClr val="00B050"/>
                </a:solidFill>
              </a:rPr>
              <a:t>rpp</a:t>
            </a:r>
            <a:r>
              <a:rPr lang="en-US" sz="2000" dirty="0" smtClean="0"/>
              <a:t>.totalTh} Sessions: {sessions} Total Memory={totalMemory} Free={freeMemory}&lt;/attribute&gt;</a:t>
            </a:r>
          </a:p>
          <a:p>
            <a:r>
              <a:rPr lang="en-US" sz="2000" dirty="0" smtClean="0"/>
              <a:t>    &lt;service class="jrunx.logger.ThreadedLogEventHandler" name="ThreadedLogEventHandler"&gt;</a:t>
            </a:r>
          </a:p>
          <a:p>
            <a:r>
              <a:rPr lang="en-US" sz="2000" dirty="0" smtClean="0"/>
              <a:t>      &lt;service class="jrunx.logger.ConsoleLogEventHandler" name=":service=ConsoleLogEventHandler" /&gt;</a:t>
            </a:r>
          </a:p>
          <a:p>
            <a:r>
              <a:rPr lang="en-US" sz="2000" dirty="0" smtClean="0"/>
              <a:t>      &lt;service class="jrunx.logger.FileLogEventHandler" name="FileLogEventHandler"&gt;</a:t>
            </a:r>
          </a:p>
          <a:p>
            <a:r>
              <a:rPr lang="en-US" sz="2000" dirty="0" smtClean="0"/>
              <a:t>        &lt;attribute name="filename"&gt;{jrun.rootdir}/logs/{jrun.server.name}</a:t>
            </a:r>
            <a:r>
              <a:rPr lang="en-US" sz="2000" b="1" dirty="0" smtClean="0">
                <a:solidFill>
                  <a:srgbClr val="FFFF00"/>
                </a:solidFill>
              </a:rPr>
              <a:t>-{log.level}</a:t>
            </a:r>
            <a:r>
              <a:rPr lang="en-US" sz="2000" dirty="0" smtClean="0"/>
              <a:t>-event.log&lt;/attribute&gt;</a:t>
            </a:r>
          </a:p>
          <a:p>
            <a:endParaRPr lang="en-US" sz="4000"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757</TotalTime>
  <Words>2331</Words>
  <Application>Microsoft Office PowerPoint</Application>
  <PresentationFormat>On-screen Show (4:3)</PresentationFormat>
  <Paragraphs>328</Paragraphs>
  <Slides>27</Slides>
  <Notes>27</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Foundry</vt:lpstr>
      <vt:lpstr>10 Steps To A Performant Web Application</vt:lpstr>
      <vt:lpstr>10 Steps</vt:lpstr>
      <vt:lpstr>10 Steps</vt:lpstr>
      <vt:lpstr>10 Steps</vt:lpstr>
      <vt:lpstr>10 Steps</vt:lpstr>
      <vt:lpstr>10 Steps</vt:lpstr>
      <vt:lpstr>10 Steps – Step 1</vt:lpstr>
      <vt:lpstr>10 Steps – Step 2</vt:lpstr>
      <vt:lpstr>10 Steps – Step 2</vt:lpstr>
      <vt:lpstr>10 Steps – Step 2</vt:lpstr>
      <vt:lpstr>10 Steps – Step 3</vt:lpstr>
      <vt:lpstr>10 Steps – Step 3</vt:lpstr>
      <vt:lpstr>10 Steps – Step 3</vt:lpstr>
      <vt:lpstr>10 Steps – Step 3</vt:lpstr>
      <vt:lpstr>10 Steps – Step 3</vt:lpstr>
      <vt:lpstr>10 Steps – Step 4</vt:lpstr>
      <vt:lpstr>10 Steps – Step 5</vt:lpstr>
      <vt:lpstr>10 Steps – Step 5</vt:lpstr>
      <vt:lpstr>10 Steps – Step 5</vt:lpstr>
      <vt:lpstr>10 Steps – Step 5</vt:lpstr>
      <vt:lpstr>10 Steps – Step 6</vt:lpstr>
      <vt:lpstr>10 Steps – Step 6</vt:lpstr>
      <vt:lpstr>10 Steps – Step 7</vt:lpstr>
      <vt:lpstr>10 Steps – Step 8</vt:lpstr>
      <vt:lpstr>10 Steps – Step 9</vt:lpstr>
      <vt:lpstr>10 Steps – Step 10</vt:lpstr>
      <vt:lpstr>Clustering</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cfwhisperer</dc:creator>
  <cp:lastModifiedBy>Mike Brunt</cp:lastModifiedBy>
  <cp:revision>147</cp:revision>
  <dcterms:created xsi:type="dcterms:W3CDTF">2009-05-12T15:46:54Z</dcterms:created>
  <dcterms:modified xsi:type="dcterms:W3CDTF">2009-08-14T14:34:29Z</dcterms:modified>
</cp:coreProperties>
</file>