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7" r:id="rId2"/>
    <p:sldId id="259" r:id="rId3"/>
    <p:sldId id="260" r:id="rId4"/>
    <p:sldId id="262" r:id="rId5"/>
    <p:sldId id="279" r:id="rId6"/>
    <p:sldId id="272" r:id="rId7"/>
    <p:sldId id="278" r:id="rId8"/>
    <p:sldId id="280" r:id="rId9"/>
    <p:sldId id="281" r:id="rId10"/>
    <p:sldId id="282" r:id="rId11"/>
    <p:sldId id="283" r:id="rId12"/>
    <p:sldId id="296"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7"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9" autoAdjust="0"/>
  </p:normalViewPr>
  <p:slideViewPr>
    <p:cSldViewPr>
      <p:cViewPr varScale="1">
        <p:scale>
          <a:sx n="111" d="100"/>
          <a:sy n="111" d="100"/>
        </p:scale>
        <p:origin x="-160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1FC5A3-D238-4482-A051-82FBFA996398}" type="datetimeFigureOut">
              <a:rPr lang="en-US" smtClean="0"/>
              <a:pPr/>
              <a:t>8/15/2009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2055E-ABCF-4781-B08F-CEDDE0CB66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72055E-ABCF-4781-B08F-CEDDE0CB669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3FF8B38-0F09-4483-BAF8-5ED1AF52F4FB}" type="datetimeFigureOut">
              <a:rPr lang="en-US" smtClean="0"/>
              <a:pPr/>
              <a:t>8/15/2009</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A25079-1B73-42D0-AE3E-34F5F3BF0DBA}" type="slidenum">
              <a:rPr lang="en-US" smtClean="0"/>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A25079-1B73-42D0-AE3E-34F5F3BF0DB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A25079-1B73-42D0-AE3E-34F5F3BF0DB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A25079-1B73-42D0-AE3E-34F5F3BF0DB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3FF8B38-0F09-4483-BAF8-5ED1AF52F4FB}" type="datetimeFigureOut">
              <a:rPr lang="en-US" smtClean="0"/>
              <a:pPr/>
              <a:t>8/15/2009</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A25079-1B73-42D0-AE3E-34F5F3BF0DBA}" type="slidenum">
              <a:rPr lang="en-US" smtClean="0"/>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extLst/>
          </a:lstStyle>
          <a:p>
            <a:fld id="{73A25079-1B73-42D0-AE3E-34F5F3BF0DBA}" type="slidenum">
              <a:rPr lang="en-US" smtClean="0"/>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extLst/>
          </a:lstStyle>
          <a:p>
            <a:fld id="{73A25079-1B73-42D0-AE3E-34F5F3BF0DB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3A25079-1B73-42D0-AE3E-34F5F3BF0DBA}" type="slidenum">
              <a:rPr lang="en-US" smtClean="0"/>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3FF8B38-0F09-4483-BAF8-5ED1AF52F4FB}" type="datetimeFigureOut">
              <a:rPr lang="en-US" smtClean="0"/>
              <a:pPr/>
              <a:t>8/15/2009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3A25079-1B73-42D0-AE3E-34F5F3BF0DB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3FF8B38-0F09-4483-BAF8-5ED1AF52F4FB}" type="datetimeFigureOut">
              <a:rPr lang="en-US" smtClean="0"/>
              <a:pPr/>
              <a:t>8/15/2009</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3A25079-1B73-42D0-AE3E-34F5F3BF0DBA}" type="slidenum">
              <a:rPr lang="en-US" smtClean="0"/>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3FF8B38-0F09-4483-BAF8-5ED1AF52F4FB}" type="datetimeFigureOut">
              <a:rPr lang="en-US" smtClean="0"/>
              <a:pPr/>
              <a:t>8/15/2009</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3A25079-1B73-42D0-AE3E-34F5F3BF0DBA}" type="slidenum">
              <a:rPr lang="en-US" smtClean="0"/>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3FF8B38-0F09-4483-BAF8-5ED1AF52F4FB}" type="datetimeFigureOut">
              <a:rPr lang="en-US" smtClean="0"/>
              <a:pPr/>
              <a:t>8/15/2009</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3A25079-1B73-42D0-AE3E-34F5F3BF0DBA}" type="slidenum">
              <a:rPr lang="en-US" smtClean="0"/>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Building </a:t>
            </a:r>
            <a:r>
              <a:rPr lang="en-US" sz="3600" smtClean="0"/>
              <a:t>ColdFusion Applications for </a:t>
            </a:r>
            <a:r>
              <a:rPr lang="en-US" sz="3600" dirty="0" smtClean="0"/>
              <a:t>Scalability and High Availability</a:t>
            </a:r>
            <a:endParaRPr lang="en-US" sz="3600" dirty="0"/>
          </a:p>
        </p:txBody>
      </p:sp>
      <p:sp>
        <p:nvSpPr>
          <p:cNvPr id="5" name="Content Placeholder 4"/>
          <p:cNvSpPr>
            <a:spLocks noGrp="1"/>
          </p:cNvSpPr>
          <p:nvPr>
            <p:ph idx="1"/>
          </p:nvPr>
        </p:nvSpPr>
        <p:spPr/>
        <p:txBody>
          <a:bodyPr/>
          <a:lstStyle/>
          <a:p>
            <a:r>
              <a:rPr lang="en-US" dirty="0" err="1" smtClean="0"/>
              <a:t>CFUnited</a:t>
            </a:r>
            <a:r>
              <a:rPr lang="en-US" smtClean="0"/>
              <a:t> August 12-15, </a:t>
            </a:r>
            <a:r>
              <a:rPr lang="en-US" dirty="0" smtClean="0"/>
              <a:t>2009</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Mike Brunt – CFWhisperer</a:t>
            </a:r>
          </a:p>
          <a:p>
            <a:pPr>
              <a:buNone/>
            </a:pPr>
            <a:endParaRPr lang="en-US" dirty="0" smtClean="0"/>
          </a:p>
          <a:p>
            <a:pPr>
              <a:buNone/>
            </a:pPr>
            <a:endParaRPr lang="en-US" dirty="0"/>
          </a:p>
        </p:txBody>
      </p:sp>
      <p:pic>
        <p:nvPicPr>
          <p:cNvPr id="8" name="Picture 7" descr="cfwhisperer.jpg"/>
          <p:cNvPicPr>
            <a:picLocks noChangeAspect="1"/>
          </p:cNvPicPr>
          <p:nvPr/>
        </p:nvPicPr>
        <p:blipFill>
          <a:blip r:embed="rId3"/>
          <a:stretch>
            <a:fillRect/>
          </a:stretch>
        </p:blipFill>
        <p:spPr>
          <a:xfrm>
            <a:off x="4038600" y="2743200"/>
            <a:ext cx="1104900" cy="20193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fontScale="70000" lnSpcReduction="20000"/>
          </a:bodyPr>
          <a:lstStyle/>
          <a:p>
            <a:pPr algn="ctr">
              <a:buFont typeface="Wingdings" pitchFamily="2" charset="2"/>
              <a:buNone/>
              <a:defRPr/>
            </a:pPr>
            <a:r>
              <a:rPr lang="en-US" sz="5400" dirty="0" smtClean="0"/>
              <a:t>Software considerations…</a:t>
            </a:r>
          </a:p>
          <a:p>
            <a:pPr algn="ctr">
              <a:buFont typeface="Wingdings" pitchFamily="2" charset="2"/>
              <a:buNone/>
              <a:defRPr/>
            </a:pPr>
            <a:endParaRPr lang="en-US" sz="2300" dirty="0" smtClean="0"/>
          </a:p>
          <a:p>
            <a:pPr>
              <a:defRPr/>
            </a:pPr>
            <a:r>
              <a:rPr lang="en-US" sz="2800" b="1" dirty="0" smtClean="0">
                <a:solidFill>
                  <a:srgbClr val="FFFF00"/>
                </a:solidFill>
              </a:rPr>
              <a:t>The Web Site Code: </a:t>
            </a:r>
            <a:r>
              <a:rPr lang="en-US" sz="2800" dirty="0" smtClean="0"/>
              <a:t>As we add cluster members we need to consider that each member will need access to the CF code (and possibly other media).  We have two main alternatives in this to consider…</a:t>
            </a:r>
          </a:p>
          <a:p>
            <a:pPr marL="342900" indent="-342900">
              <a:buFont typeface="+mj-lt"/>
              <a:buAutoNum type="arabicPeriod"/>
              <a:defRPr/>
            </a:pPr>
            <a:r>
              <a:rPr lang="en-US" sz="2400" dirty="0" smtClean="0"/>
              <a:t>We can maintain multiple copies of the code, one on each cluster member’s physical server.  This means we will have to set up a replication mechanism to ensure that the code on all cluster members is identical at all times.  </a:t>
            </a:r>
            <a:r>
              <a:rPr lang="en-US" sz="2400" i="1" dirty="0" smtClean="0">
                <a:solidFill>
                  <a:srgbClr val="FFFF00"/>
                </a:solidFill>
              </a:rPr>
              <a:t>Con, there is a danger that code may be different within each cluster member.  The replication mechanism is the key here.</a:t>
            </a:r>
            <a:endParaRPr lang="en-US" sz="2400" dirty="0" smtClean="0">
              <a:solidFill>
                <a:srgbClr val="FFFF00"/>
              </a:solidFill>
            </a:endParaRPr>
          </a:p>
          <a:p>
            <a:pPr marL="342900" indent="-342900">
              <a:buFont typeface="+mj-lt"/>
              <a:buAutoNum type="arabicPeriod"/>
              <a:defRPr/>
            </a:pPr>
            <a:r>
              <a:rPr lang="en-US" sz="2400" dirty="0" smtClean="0"/>
              <a:t>Alternatively, we can maintain a central copy of the code on file servers, on network attached storage (NAS) or a storage area network (SAN). </a:t>
            </a:r>
            <a:r>
              <a:rPr lang="en-US" sz="2400" i="1" dirty="0" smtClean="0">
                <a:solidFill>
                  <a:srgbClr val="FFFF00"/>
                </a:solidFill>
              </a:rPr>
              <a:t>Con, we are adding another network-connection hop and still require the added level of storage to be redundant.</a:t>
            </a:r>
            <a:endParaRPr lang="en-US" sz="2400" dirty="0" smtClean="0">
              <a:solidFill>
                <a:srgbClr val="FFFF00"/>
              </a:solidFill>
            </a:endParaRPr>
          </a:p>
          <a:p>
            <a:pPr algn="r">
              <a:buFont typeface="Wingdings" pitchFamily="2" charset="2"/>
              <a:buNone/>
              <a:defRPr/>
            </a:pPr>
            <a:endParaRPr lang="en-US" sz="2000" i="1" dirty="0" smtClean="0"/>
          </a:p>
          <a:p>
            <a:pPr algn="r">
              <a:buFont typeface="Wingdings" pitchFamily="2" charset="2"/>
              <a:buNone/>
              <a:defRPr/>
            </a:pPr>
            <a:endParaRPr lang="en-US" sz="2000" i="1" dirty="0" smtClean="0"/>
          </a:p>
          <a:p>
            <a:pPr algn="r">
              <a:buFont typeface="Wingdings" pitchFamily="2" charset="2"/>
              <a:buNone/>
              <a:defRPr/>
            </a:pPr>
            <a:r>
              <a:rPr lang="en-US" sz="2000" i="1" dirty="0" smtClean="0"/>
              <a:t>The next slide is a graphical representation of the alternatives shown above…</a:t>
            </a:r>
          </a:p>
          <a:p>
            <a:pPr algn="ctr">
              <a:buFont typeface="Wingdings" pitchFamily="2" charset="2"/>
              <a:buNone/>
              <a:defRPr/>
            </a:pPr>
            <a:endParaRPr lang="en-US" sz="2400" i="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pic>
        <p:nvPicPr>
          <p:cNvPr id="11" name="Picture 4" descr="code_storage.JPG"/>
          <p:cNvPicPr>
            <a:picLocks noChangeAspect="1"/>
          </p:cNvPicPr>
          <p:nvPr/>
        </p:nvPicPr>
        <p:blipFill>
          <a:blip r:embed="rId4"/>
          <a:srcRect/>
          <a:stretch>
            <a:fillRect/>
          </a:stretch>
        </p:blipFill>
        <p:spPr bwMode="auto">
          <a:xfrm>
            <a:off x="2438400" y="1752600"/>
            <a:ext cx="4267200" cy="478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fontScale="92500" lnSpcReduction="20000"/>
          </a:bodyPr>
          <a:lstStyle/>
          <a:p>
            <a:pPr algn="ctr">
              <a:buFont typeface="Wingdings" pitchFamily="2" charset="2"/>
              <a:buNone/>
            </a:pPr>
            <a:r>
              <a:rPr lang="en-US" sz="2400" dirty="0" smtClean="0"/>
              <a:t>Coding for Clusters - Shared Scope Variables 1</a:t>
            </a:r>
          </a:p>
          <a:p>
            <a:pPr algn="ctr">
              <a:buFont typeface="Wingdings" pitchFamily="2" charset="2"/>
              <a:buNone/>
            </a:pPr>
            <a:endParaRPr lang="en-US" sz="2400" dirty="0" smtClean="0"/>
          </a:p>
          <a:p>
            <a:pPr>
              <a:buFont typeface="Wingdings" pitchFamily="2" charset="2"/>
              <a:buNone/>
            </a:pPr>
            <a:r>
              <a:rPr lang="en-US" sz="2400" dirty="0" smtClean="0"/>
              <a:t>Shared scope variables reside in memory and as such are in the memory space of a single ColdFusion instance-server.  The three current scopes in CF are.</a:t>
            </a:r>
          </a:p>
          <a:p>
            <a:r>
              <a:rPr lang="en-US" sz="2400" b="1" dirty="0" smtClean="0">
                <a:solidFill>
                  <a:srgbClr val="FFFF00"/>
                </a:solidFill>
              </a:rPr>
              <a:t>Application Scope:</a:t>
            </a:r>
            <a:r>
              <a:rPr lang="en-US" sz="2400" dirty="0" smtClean="0"/>
              <a:t> available to all users in a single ColdFusion application created by using the &lt;</a:t>
            </a:r>
            <a:r>
              <a:rPr lang="en-US" sz="2400" dirty="0" err="1" smtClean="0"/>
              <a:t>cfapplication</a:t>
            </a:r>
            <a:r>
              <a:rPr lang="en-US" sz="2400" dirty="0" smtClean="0"/>
              <a:t> tag.</a:t>
            </a:r>
          </a:p>
          <a:p>
            <a:r>
              <a:rPr lang="en-US" sz="2400" b="1" dirty="0" smtClean="0">
                <a:solidFill>
                  <a:srgbClr val="FFFF00"/>
                </a:solidFill>
              </a:rPr>
              <a:t>Server Scope: </a:t>
            </a:r>
            <a:r>
              <a:rPr lang="en-US" sz="2400" dirty="0" smtClean="0"/>
              <a:t>available to all applications and all users on a single ColdFusion instance-server.</a:t>
            </a:r>
          </a:p>
          <a:p>
            <a:r>
              <a:rPr lang="en-US" sz="2400" b="1" dirty="0" smtClean="0">
                <a:solidFill>
                  <a:srgbClr val="FFFF00"/>
                </a:solidFill>
              </a:rPr>
              <a:t>Session Scope:</a:t>
            </a:r>
            <a:r>
              <a:rPr lang="en-US" sz="2400" dirty="0" smtClean="0"/>
              <a:t> applicable to a single user in a ColdFusion application.</a:t>
            </a:r>
          </a:p>
          <a:p>
            <a:pPr>
              <a:buFont typeface="Wingdings" pitchFamily="2" charset="2"/>
              <a:buNone/>
            </a:pPr>
            <a:r>
              <a:rPr lang="en-US" sz="2400" i="1" dirty="0" smtClean="0"/>
              <a:t>	</a:t>
            </a:r>
            <a:r>
              <a:rPr lang="en-US" sz="1800" i="1" dirty="0" smtClean="0"/>
              <a:t>If a user is moved from one instance to another in mid session their session variables will not be there.  The application variables should be there providing the application is initialized with all those instantiations being in one place, preferably in the Application.cfm or .cfc.  </a:t>
            </a:r>
            <a:r>
              <a:rPr lang="en-US" sz="1800" i="1" dirty="0" smtClean="0">
                <a:solidFill>
                  <a:srgbClr val="FFFF00"/>
                </a:solidFill>
              </a:rPr>
              <a:t>It is very important that the code used by all instances is identical.</a:t>
            </a:r>
          </a:p>
          <a:p>
            <a:pPr algn="ctr">
              <a:buFont typeface="Wingdings" pitchFamily="2" charset="2"/>
              <a:buNone/>
              <a:defRPr/>
            </a:pPr>
            <a:endParaRPr lang="en-US" sz="2400"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a:bodyPr>
          <a:lstStyle/>
          <a:p>
            <a:pPr algn="ctr">
              <a:buFont typeface="Wingdings" pitchFamily="2" charset="2"/>
              <a:buNone/>
            </a:pPr>
            <a:r>
              <a:rPr lang="en-US" sz="2400" dirty="0" smtClean="0"/>
              <a:t>Coding for Clusters - Shared Scope Variables 2</a:t>
            </a:r>
          </a:p>
          <a:p>
            <a:pPr algn="ctr">
              <a:buFont typeface="Wingdings" pitchFamily="2" charset="2"/>
              <a:buNone/>
            </a:pPr>
            <a:r>
              <a:rPr lang="en-US" sz="2400" dirty="0" smtClean="0"/>
              <a:t>Alternative Scopes</a:t>
            </a:r>
          </a:p>
          <a:p>
            <a:pPr algn="ctr">
              <a:buFont typeface="Wingdings" pitchFamily="2" charset="2"/>
              <a:buNone/>
            </a:pPr>
            <a:endParaRPr lang="en-US" sz="2400" dirty="0" smtClean="0"/>
          </a:p>
          <a:p>
            <a:r>
              <a:rPr lang="en-US" sz="1800" b="1" dirty="0" smtClean="0">
                <a:solidFill>
                  <a:srgbClr val="FFFF00"/>
                </a:solidFill>
              </a:rPr>
              <a:t>Application Scope: </a:t>
            </a:r>
            <a:r>
              <a:rPr lang="en-US" sz="1800" dirty="0" smtClean="0"/>
              <a:t>The Request Scope can be interchanged with the Application Scope in many cases.  As the Request Scope is not memory resident it does not cause problems if users are moved around a cluster.</a:t>
            </a:r>
          </a:p>
          <a:p>
            <a:r>
              <a:rPr lang="en-US" sz="1800" dirty="0" smtClean="0"/>
              <a:t> </a:t>
            </a:r>
          </a:p>
          <a:p>
            <a:r>
              <a:rPr lang="en-US" sz="1800" b="1" dirty="0" smtClean="0">
                <a:solidFill>
                  <a:srgbClr val="FFFF00"/>
                </a:solidFill>
              </a:rPr>
              <a:t>Session Scope:</a:t>
            </a:r>
            <a:r>
              <a:rPr lang="en-US" sz="1800" dirty="0" smtClean="0"/>
              <a:t> In the Java world session state can be maintained in different areas, memory being one, a database being another.  In ColdFusion the Client Scope is equivalent to maintaining session state in the database.  The downside is that complex variables cannot natively be stored in a database. </a:t>
            </a:r>
          </a:p>
          <a:p>
            <a:endParaRPr lang="en-US" sz="1800" dirty="0" smtClean="0"/>
          </a:p>
          <a:p>
            <a:pPr>
              <a:buFont typeface="Wingdings" pitchFamily="2" charset="2"/>
              <a:buNone/>
            </a:pPr>
            <a:r>
              <a:rPr lang="en-US" sz="1800" i="1" dirty="0" smtClean="0"/>
              <a:t>	</a:t>
            </a:r>
            <a:r>
              <a:rPr lang="en-US" sz="1400" i="1" dirty="0" smtClean="0">
                <a:solidFill>
                  <a:srgbClr val="FFFF00"/>
                </a:solidFill>
              </a:rPr>
              <a:t>It is very important that the code used by all instances is identical.</a:t>
            </a:r>
          </a:p>
          <a:p>
            <a:pPr algn="ctr">
              <a:buFont typeface="Wingdings" pitchFamily="2" charset="2"/>
              <a:buNone/>
            </a:pPr>
            <a:endParaRPr lang="en-US" sz="1800" i="1" dirty="0" smtClean="0">
              <a:solidFill>
                <a:srgbClr val="FFFF00"/>
              </a:solidFill>
            </a:endParaRPr>
          </a:p>
          <a:p>
            <a:pPr algn="ctr">
              <a:buFont typeface="Wingdings" pitchFamily="2" charset="2"/>
              <a:buNone/>
              <a:defRPr/>
            </a:pPr>
            <a:endParaRPr lang="en-US" sz="2400" i="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r>
              <a:rPr lang="en-US" sz="2400" dirty="0" smtClean="0"/>
              <a:t>Coding for Clusters - Shared Scope Variables 3</a:t>
            </a:r>
          </a:p>
        </p:txBody>
      </p:sp>
      <p:pic>
        <p:nvPicPr>
          <p:cNvPr id="8" name="Picture 3" descr="shared_scopes.JPG"/>
          <p:cNvPicPr>
            <a:picLocks noChangeAspect="1"/>
          </p:cNvPicPr>
          <p:nvPr/>
        </p:nvPicPr>
        <p:blipFill>
          <a:blip r:embed="rId4"/>
          <a:srcRect/>
          <a:stretch>
            <a:fillRect/>
          </a:stretch>
        </p:blipFill>
        <p:spPr bwMode="auto">
          <a:xfrm>
            <a:off x="2057400" y="2362200"/>
            <a:ext cx="48482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r>
              <a:rPr lang="en-US" sz="2400" dirty="0" smtClean="0"/>
              <a:t>CF – J2EE Clustering</a:t>
            </a:r>
          </a:p>
        </p:txBody>
      </p:sp>
      <p:pic>
        <p:nvPicPr>
          <p:cNvPr id="9" name="Picture 3" descr="j2ee_clustering.JPG"/>
          <p:cNvPicPr>
            <a:picLocks noChangeAspect="1"/>
          </p:cNvPicPr>
          <p:nvPr/>
        </p:nvPicPr>
        <p:blipFill>
          <a:blip r:embed="rId4"/>
          <a:srcRect/>
          <a:stretch>
            <a:fillRect/>
          </a:stretch>
        </p:blipFill>
        <p:spPr bwMode="auto">
          <a:xfrm>
            <a:off x="3276600" y="2133600"/>
            <a:ext cx="2686050" cy="2886075"/>
          </a:xfrm>
          <a:prstGeom prst="rect">
            <a:avLst/>
          </a:prstGeom>
          <a:noFill/>
          <a:ln w="9525">
            <a:noFill/>
            <a:miter lim="800000"/>
            <a:headEnd/>
            <a:tailEnd/>
          </a:ln>
        </p:spPr>
      </p:pic>
      <p:sp>
        <p:nvSpPr>
          <p:cNvPr id="11" name="Rectangle 10"/>
          <p:cNvSpPr/>
          <p:nvPr/>
        </p:nvSpPr>
        <p:spPr>
          <a:xfrm>
            <a:off x="533400" y="5105400"/>
            <a:ext cx="7772400" cy="1323439"/>
          </a:xfrm>
          <a:prstGeom prst="rect">
            <a:avLst/>
          </a:prstGeom>
        </p:spPr>
        <p:txBody>
          <a:bodyPr wrap="square">
            <a:spAutoFit/>
          </a:bodyPr>
          <a:lstStyle/>
          <a:p>
            <a:pPr>
              <a:buFont typeface="Wingdings" pitchFamily="2" charset="2"/>
              <a:buNone/>
            </a:pPr>
            <a:r>
              <a:rPr lang="en-US" sz="1600" b="1" dirty="0" smtClean="0"/>
              <a:t>ColdFusion clustering is based on J 2EE clustering which is peer-to-</a:t>
            </a:r>
          </a:p>
          <a:p>
            <a:pPr>
              <a:buFont typeface="Wingdings" pitchFamily="2" charset="2"/>
              <a:buNone/>
            </a:pPr>
            <a:r>
              <a:rPr lang="en-US" sz="1600" b="1" dirty="0" smtClean="0"/>
              <a:t>peer  clustering.  The external web-server is not clustered and still needs to be clustered using either a hardware  clustering device such as an F5 Big-IP  or software clustering such as Windows </a:t>
            </a:r>
          </a:p>
          <a:p>
            <a:pPr>
              <a:buFont typeface="Wingdings" pitchFamily="2" charset="2"/>
              <a:buNone/>
            </a:pPr>
            <a:r>
              <a:rPr lang="en-US" sz="1600" b="1" dirty="0" smtClean="0"/>
              <a:t>Network Load Balancing (NLB).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a:bodyPr>
          <a:lstStyle/>
          <a:p>
            <a:pPr algn="ctr">
              <a:buFont typeface="Wingdings" pitchFamily="2" charset="2"/>
              <a:buNone/>
            </a:pPr>
            <a:r>
              <a:rPr lang="en-US" sz="2000" dirty="0" smtClean="0"/>
              <a:t>ColdFusion Enterprise – J2EE Clustering</a:t>
            </a:r>
          </a:p>
          <a:p>
            <a:pPr algn="ctr">
              <a:buFont typeface="Wingdings" pitchFamily="2" charset="2"/>
              <a:buNone/>
            </a:pPr>
            <a:endParaRPr lang="en-US" sz="2000" dirty="0" smtClean="0"/>
          </a:p>
          <a:p>
            <a:pPr>
              <a:buFont typeface="Wingdings" pitchFamily="2" charset="2"/>
              <a:buNone/>
            </a:pPr>
            <a:r>
              <a:rPr lang="en-US" sz="2000" dirty="0" smtClean="0"/>
              <a:t>ColdFusion clustering is based on </a:t>
            </a:r>
            <a:r>
              <a:rPr lang="en-US" sz="2000" dirty="0" err="1" smtClean="0"/>
              <a:t>JRun</a:t>
            </a:r>
            <a:r>
              <a:rPr lang="en-US" sz="2000" dirty="0" smtClean="0"/>
              <a:t> which in turn is based on J2EE clustering. This is software based clustering and it is peer-to-peer with no cluster controller as such.  If we set up clusters using the </a:t>
            </a:r>
            <a:r>
              <a:rPr lang="en-US" sz="2000" dirty="0" err="1" smtClean="0"/>
              <a:t>JRun</a:t>
            </a:r>
            <a:r>
              <a:rPr lang="en-US" sz="2000" dirty="0" smtClean="0"/>
              <a:t> Management Console, (JMC), there is the definite concept of a cluster creator as the JMC itself does not become part of any cluster.  In the ColdFusion Administrator this is less well defined and can cause confusion.</a:t>
            </a:r>
          </a:p>
          <a:p>
            <a:pPr>
              <a:buFont typeface="Wingdings" pitchFamily="2" charset="2"/>
              <a:buNone/>
            </a:pPr>
            <a:endParaRPr lang="en-US" sz="2000" dirty="0" smtClean="0"/>
          </a:p>
          <a:p>
            <a:pPr>
              <a:buFont typeface="Wingdings" pitchFamily="2" charset="2"/>
              <a:buNone/>
            </a:pPr>
            <a:r>
              <a:rPr lang="en-US" sz="2000" dirty="0" smtClean="0"/>
              <a:t>The following slides show a methodology we evolved to install ColdFusion and set up a basic cluster…</a:t>
            </a:r>
          </a:p>
          <a:p>
            <a:pPr algn="ctr">
              <a:buFont typeface="Wingdings" pitchFamily="2" charset="2"/>
              <a:buNone/>
            </a:pPr>
            <a:endParaRPr lang="en-US" sz="1800" i="1" dirty="0" smtClean="0">
              <a:solidFill>
                <a:srgbClr val="FFFF00"/>
              </a:solidFill>
            </a:endParaRPr>
          </a:p>
          <a:p>
            <a:pPr algn="ctr">
              <a:buFont typeface="Wingdings" pitchFamily="2" charset="2"/>
              <a:buNone/>
              <a:defRPr/>
            </a:pPr>
            <a:endParaRPr lang="en-US" sz="24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lgn="ctr">
              <a:buFont typeface="Wingdings" pitchFamily="2" charset="2"/>
              <a:buNone/>
            </a:pPr>
            <a:r>
              <a:rPr lang="en-US" sz="2800" dirty="0" smtClean="0"/>
              <a:t>Installing ColdFusion Enterprise &amp; Clustering - 1</a:t>
            </a:r>
          </a:p>
          <a:p>
            <a:pPr>
              <a:buFont typeface="Wingdings" pitchFamily="2" charset="2"/>
              <a:buNone/>
            </a:pPr>
            <a:r>
              <a:rPr lang="en-US" sz="1800" dirty="0" smtClean="0"/>
              <a:t>During the install select “</a:t>
            </a:r>
            <a:r>
              <a:rPr lang="en-US" sz="1800" dirty="0" err="1" smtClean="0"/>
              <a:t>Multiserver</a:t>
            </a:r>
            <a:r>
              <a:rPr lang="en-US" sz="1800" dirty="0" smtClean="0"/>
              <a:t> Configuration”, this will install ColdFusion and </a:t>
            </a:r>
            <a:r>
              <a:rPr lang="en-US" sz="1800" dirty="0" err="1" smtClean="0"/>
              <a:t>JRun</a:t>
            </a:r>
            <a:r>
              <a:rPr lang="en-US" sz="1800" dirty="0" smtClean="0"/>
              <a:t>…</a:t>
            </a:r>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9" name="Picture 8" descr="install_cf_multi_instance_edited-1.jpg"/>
          <p:cNvPicPr>
            <a:picLocks noChangeAspect="1"/>
          </p:cNvPicPr>
          <p:nvPr/>
        </p:nvPicPr>
        <p:blipFill>
          <a:blip r:embed="rId4"/>
          <a:stretch>
            <a:fillRect/>
          </a:stretch>
        </p:blipFill>
        <p:spPr>
          <a:xfrm>
            <a:off x="2438400" y="3124200"/>
            <a:ext cx="4267200" cy="3014662"/>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lgn="ctr">
              <a:buFont typeface="Wingdings" pitchFamily="2" charset="2"/>
              <a:buNone/>
            </a:pPr>
            <a:r>
              <a:rPr lang="en-US" sz="2800" dirty="0" smtClean="0"/>
              <a:t>Installing ColdFusion Enterprise &amp; Clustering - 2</a:t>
            </a:r>
          </a:p>
          <a:p>
            <a:pPr>
              <a:buFont typeface="Wingdings" pitchFamily="2" charset="2"/>
              <a:buNone/>
            </a:pPr>
            <a:r>
              <a:rPr lang="en-US" sz="1800" dirty="0" smtClean="0"/>
              <a:t>As the install continues make sure you select the built-in web server.  This is the Java Web Server (JWS)…</a:t>
            </a:r>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8" name="Picture 7" descr="install_cf_internal_wserver_edited-1.jpg"/>
          <p:cNvPicPr>
            <a:picLocks noChangeAspect="1"/>
          </p:cNvPicPr>
          <p:nvPr/>
        </p:nvPicPr>
        <p:blipFill>
          <a:blip r:embed="rId4"/>
          <a:stretch>
            <a:fillRect/>
          </a:stretch>
        </p:blipFill>
        <p:spPr>
          <a:xfrm>
            <a:off x="2057400" y="2819400"/>
            <a:ext cx="4686300" cy="3335338"/>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lgn="ctr">
              <a:buFont typeface="Wingdings" pitchFamily="2" charset="2"/>
              <a:buNone/>
            </a:pPr>
            <a:r>
              <a:rPr lang="en-US" sz="2800" dirty="0" smtClean="0"/>
              <a:t>Installing ColdFusion Enterprise &amp; Clustering - 3</a:t>
            </a:r>
          </a:p>
          <a:p>
            <a:pPr>
              <a:buFont typeface="Wingdings" pitchFamily="2" charset="2"/>
              <a:buNone/>
            </a:pPr>
            <a:r>
              <a:rPr lang="en-US" sz="1400" dirty="0" smtClean="0"/>
              <a:t>After the installation completes we will have the first instance of ColdFusion up and running.  This instance by default is named “</a:t>
            </a:r>
            <a:r>
              <a:rPr lang="en-US" sz="1400" dirty="0" err="1" smtClean="0"/>
              <a:t>cfusion</a:t>
            </a:r>
            <a:r>
              <a:rPr lang="en-US" sz="1400" dirty="0" smtClean="0"/>
              <a:t>” and we will not use this to run any applications, we will use it to simply create instances and peer to peer clusters.  This will be the only instance which contains the “Enterprise Manager” which is the area of the ColdFusion used to create instances and clusters. The graphic here shows an instance successfully created…</a:t>
            </a:r>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9" name="Picture 8" descr="cfcluster_03_instmgrcreated.jpg"/>
          <p:cNvPicPr>
            <a:picLocks noChangeAspect="1"/>
          </p:cNvPicPr>
          <p:nvPr/>
        </p:nvPicPr>
        <p:blipFill>
          <a:blip r:embed="rId4"/>
          <a:stretch>
            <a:fillRect/>
          </a:stretch>
        </p:blipFill>
        <p:spPr>
          <a:xfrm>
            <a:off x="2590800" y="3505200"/>
            <a:ext cx="4229100" cy="2876550"/>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fontScale="85000" lnSpcReduction="20000"/>
          </a:bodyPr>
          <a:lstStyle/>
          <a:p>
            <a:r>
              <a:rPr lang="en-US" sz="3600" b="1" dirty="0" smtClean="0"/>
              <a:t>Who am I, what am I and why am I here?</a:t>
            </a:r>
          </a:p>
          <a:p>
            <a:pPr>
              <a:buFontTx/>
              <a:buChar char="•"/>
            </a:pPr>
            <a:r>
              <a:rPr lang="en-US" dirty="0" smtClean="0"/>
              <a:t>I have been using CF since 1996, version 1.54 (dbml)  and am still actively developing in CF. </a:t>
            </a:r>
          </a:p>
          <a:p>
            <a:pPr>
              <a:buFontTx/>
              <a:buChar char="•"/>
            </a:pPr>
            <a:r>
              <a:rPr lang="en-US" dirty="0" smtClean="0"/>
              <a:t>I worked for Allaire-Macromedia as a ColdFusion-Spectra consultant.</a:t>
            </a:r>
          </a:p>
          <a:p>
            <a:pPr>
              <a:buFontTx/>
              <a:buChar char="•"/>
            </a:pPr>
            <a:r>
              <a:rPr lang="en-US" dirty="0" smtClean="0"/>
              <a:t>Co-founded Webapper (SeeFusion crowd) carried on the Allaire-Macromedia consulting work.</a:t>
            </a:r>
          </a:p>
          <a:p>
            <a:r>
              <a:rPr lang="en-US" dirty="0" smtClean="0"/>
              <a:t>Here to discuss how to design and build ColdFusion applications with High Availability in mind from day 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buFont typeface="Wingdings" pitchFamily="2" charset="2"/>
              <a:buNone/>
            </a:pPr>
            <a:r>
              <a:rPr lang="en-US" sz="2800" dirty="0" smtClean="0"/>
              <a:t>Installing ColdFusion Enterprise &amp; Clustering - 4</a:t>
            </a:r>
          </a:p>
          <a:p>
            <a:pPr>
              <a:buFont typeface="Wingdings" pitchFamily="2" charset="2"/>
              <a:buNone/>
            </a:pPr>
            <a:r>
              <a:rPr lang="en-US" sz="1800" dirty="0" smtClean="0"/>
              <a:t>We then move on to create a second instance using the Enterprise Manager and at this point we have two instances up and running. In addition we should remove the “samples” instance.</a:t>
            </a:r>
          </a:p>
          <a:p>
            <a:pPr>
              <a:buFont typeface="Wingdings" pitchFamily="2" charset="2"/>
              <a:buNone/>
            </a:pPr>
            <a:endParaRPr lang="en-US" sz="1400" dirty="0" smtClean="0"/>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8" name="Picture 7" descr="cfcluster_04_two_instances_edited-1.jpg"/>
          <p:cNvPicPr>
            <a:picLocks noChangeAspect="1"/>
          </p:cNvPicPr>
          <p:nvPr/>
        </p:nvPicPr>
        <p:blipFill>
          <a:blip r:embed="rId4"/>
          <a:stretch>
            <a:fillRect/>
          </a:stretch>
        </p:blipFill>
        <p:spPr>
          <a:xfrm>
            <a:off x="990600" y="3505200"/>
            <a:ext cx="7077075" cy="2390775"/>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lgn="ctr">
              <a:buFont typeface="Wingdings" pitchFamily="2" charset="2"/>
              <a:buNone/>
            </a:pPr>
            <a:r>
              <a:rPr lang="en-US" sz="2800" dirty="0" smtClean="0"/>
              <a:t>Installing ColdFusion Enterprise &amp; Clustering - 5</a:t>
            </a:r>
          </a:p>
          <a:p>
            <a:pPr>
              <a:buFont typeface="Wingdings" pitchFamily="2" charset="2"/>
              <a:buNone/>
            </a:pPr>
            <a:r>
              <a:rPr lang="en-US" sz="1800" dirty="0" smtClean="0"/>
              <a:t>Now that we have two instances created we once again use Enterprise Manager to create a cluster and add the two instances.</a:t>
            </a:r>
          </a:p>
          <a:p>
            <a:pPr>
              <a:buFont typeface="Wingdings" pitchFamily="2" charset="2"/>
              <a:buNone/>
            </a:pPr>
            <a:endParaRPr lang="en-US" sz="1400" dirty="0" smtClean="0"/>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9" name="Picture 8" descr="cfcluster_06_go2riacluster1_edited-1.jpg"/>
          <p:cNvPicPr>
            <a:picLocks noChangeAspect="1"/>
          </p:cNvPicPr>
          <p:nvPr/>
        </p:nvPicPr>
        <p:blipFill>
          <a:blip r:embed="rId4"/>
          <a:stretch>
            <a:fillRect/>
          </a:stretch>
        </p:blipFill>
        <p:spPr>
          <a:xfrm>
            <a:off x="457200" y="2971800"/>
            <a:ext cx="8277225" cy="2605087"/>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a:bodyPr>
          <a:lstStyle/>
          <a:p>
            <a:pPr algn="ctr">
              <a:buFont typeface="Wingdings" pitchFamily="2" charset="2"/>
              <a:buNone/>
            </a:pPr>
            <a:r>
              <a:rPr lang="en-US" sz="2400" dirty="0" smtClean="0"/>
              <a:t>Installing ColdFusion Enterprise &amp; Clustering - 6</a:t>
            </a:r>
          </a:p>
          <a:p>
            <a:pPr>
              <a:buFont typeface="Wingdings" pitchFamily="2" charset="2"/>
              <a:buNone/>
            </a:pPr>
            <a:r>
              <a:rPr lang="en-US" sz="2000" dirty="0" smtClean="0"/>
              <a:t>At this point we have achieved the following:</a:t>
            </a:r>
          </a:p>
          <a:p>
            <a:pPr>
              <a:buFont typeface="Wingdings" pitchFamily="2" charset="2"/>
              <a:buNone/>
            </a:pPr>
            <a:endParaRPr lang="en-US" sz="2000" dirty="0" smtClean="0"/>
          </a:p>
          <a:p>
            <a:r>
              <a:rPr lang="en-US" sz="2000" dirty="0" smtClean="0"/>
              <a:t>Installed ColdFusion Enterprise in a </a:t>
            </a:r>
            <a:r>
              <a:rPr lang="en-US" sz="2000" dirty="0" err="1" smtClean="0"/>
              <a:t>Multiserver</a:t>
            </a:r>
            <a:r>
              <a:rPr lang="en-US" sz="2000" dirty="0" smtClean="0"/>
              <a:t> installation.</a:t>
            </a:r>
          </a:p>
          <a:p>
            <a:endParaRPr lang="en-US" sz="2000" dirty="0" smtClean="0"/>
          </a:p>
          <a:p>
            <a:r>
              <a:rPr lang="en-US" sz="2000" dirty="0" smtClean="0"/>
              <a:t>Used the first instance “</a:t>
            </a:r>
            <a:r>
              <a:rPr lang="en-US" sz="2000" dirty="0" err="1" smtClean="0"/>
              <a:t>cfusion</a:t>
            </a:r>
            <a:r>
              <a:rPr lang="en-US" sz="2000" dirty="0" smtClean="0"/>
              <a:t>” on the built-in web server (JWS) to create two ColdFusion instances via Enterprise Manager.</a:t>
            </a:r>
          </a:p>
          <a:p>
            <a:endParaRPr lang="en-US" sz="2000" dirty="0" smtClean="0"/>
          </a:p>
          <a:p>
            <a:r>
              <a:rPr lang="en-US" sz="2000" dirty="0" smtClean="0"/>
              <a:t>Created a cluster and added two instances to that cluster.</a:t>
            </a:r>
          </a:p>
          <a:p>
            <a:endParaRPr lang="en-US" sz="2000" dirty="0" smtClean="0"/>
          </a:p>
          <a:p>
            <a:r>
              <a:rPr lang="en-US" sz="2000" dirty="0" smtClean="0"/>
              <a:t>Now is the time when we use the web server configuration tool to connect this cluster to the external (production) web server.</a:t>
            </a:r>
          </a:p>
          <a:p>
            <a:pPr algn="ctr">
              <a:buFont typeface="Wingdings" pitchFamily="2" charset="2"/>
              <a:buNone/>
            </a:pPr>
            <a:endParaRPr lang="en-US" sz="1800" i="1" dirty="0" smtClean="0">
              <a:solidFill>
                <a:srgbClr val="FFFF00"/>
              </a:solidFill>
            </a:endParaRPr>
          </a:p>
          <a:p>
            <a:pPr algn="ctr">
              <a:buFont typeface="Wingdings" pitchFamily="2" charset="2"/>
              <a:buNone/>
              <a:defRPr/>
            </a:pPr>
            <a:endParaRPr lang="en-US" sz="2400" i="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pPr algn="ctr">
              <a:buFont typeface="Wingdings" pitchFamily="2" charset="2"/>
              <a:buNone/>
            </a:pPr>
            <a:r>
              <a:rPr lang="en-US" sz="2800" dirty="0" smtClean="0"/>
              <a:t>Installing ColdFusion Enterprise &amp; Clustering - 7</a:t>
            </a:r>
          </a:p>
          <a:p>
            <a:pPr>
              <a:buFont typeface="Wingdings" pitchFamily="2" charset="2"/>
              <a:buNone/>
            </a:pPr>
            <a:r>
              <a:rPr lang="en-US" sz="1800" dirty="0" smtClean="0"/>
              <a:t>We use the web server configuration tool (</a:t>
            </a:r>
            <a:r>
              <a:rPr lang="en-US" sz="1800" dirty="0" err="1" smtClean="0"/>
              <a:t>wsconfig</a:t>
            </a:r>
            <a:r>
              <a:rPr lang="en-US" sz="1800" dirty="0" smtClean="0"/>
              <a:t>) to connect the cluster we created to the external (production) web server.</a:t>
            </a:r>
          </a:p>
          <a:p>
            <a:pPr>
              <a:buFont typeface="Wingdings" pitchFamily="2" charset="2"/>
              <a:buNone/>
            </a:pPr>
            <a:endParaRPr lang="en-US" sz="1800" dirty="0" smtClean="0"/>
          </a:p>
          <a:p>
            <a:endParaRPr lang="en-US" sz="1800" dirty="0" smtClean="0"/>
          </a:p>
          <a:p>
            <a:endParaRPr lang="en-US" sz="1800" dirty="0" smtClean="0"/>
          </a:p>
          <a:p>
            <a:endParaRPr lang="en-US" sz="18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7" name="Rectangle 6"/>
          <p:cNvSpPr/>
          <p:nvPr/>
        </p:nvSpPr>
        <p:spPr>
          <a:xfrm>
            <a:off x="1066800" y="1600200"/>
            <a:ext cx="7010400" cy="461665"/>
          </a:xfrm>
          <a:prstGeom prst="rect">
            <a:avLst/>
          </a:prstGeom>
        </p:spPr>
        <p:txBody>
          <a:bodyPr wrap="square">
            <a:spAutoFit/>
          </a:bodyPr>
          <a:lstStyle/>
          <a:p>
            <a:pPr algn="ctr">
              <a:buFont typeface="Wingdings" pitchFamily="2" charset="2"/>
              <a:buNone/>
            </a:pPr>
            <a:endParaRPr lang="en-US" sz="2400" dirty="0" smtClean="0"/>
          </a:p>
        </p:txBody>
      </p:sp>
      <p:pic>
        <p:nvPicPr>
          <p:cNvPr id="8" name="Picture 7" descr="wsconfig_04_connector_after_restart_edited-1.jpg"/>
          <p:cNvPicPr>
            <a:picLocks noChangeAspect="1"/>
          </p:cNvPicPr>
          <p:nvPr/>
        </p:nvPicPr>
        <p:blipFill>
          <a:blip r:embed="rId4"/>
          <a:stretch>
            <a:fillRect/>
          </a:stretch>
        </p:blipFill>
        <p:spPr>
          <a:xfrm>
            <a:off x="2819400" y="2971800"/>
            <a:ext cx="3357562" cy="3305175"/>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pic>
        <p:nvPicPr>
          <p:cNvPr id="7" name="Picture 5" descr="CF_HA_1.JPG"/>
          <p:cNvPicPr>
            <a:picLocks noGrp="1" noChangeAspect="1"/>
          </p:cNvPicPr>
          <p:nvPr>
            <p:ph idx="1"/>
          </p:nvPr>
        </p:nvPicPr>
        <p:blipFill>
          <a:blip r:embed="rId4"/>
          <a:srcRect/>
          <a:stretch>
            <a:fillRect/>
          </a:stretch>
        </p:blipFill>
        <p:spPr bwMode="auto">
          <a:xfrm>
            <a:off x="1905000" y="2514600"/>
            <a:ext cx="5348065" cy="3952420"/>
          </a:xfrm>
          <a:prstGeom prst="rect">
            <a:avLst/>
          </a:prstGeom>
          <a:noFill/>
          <a:ln w="9525">
            <a:noFill/>
            <a:miter lim="800000"/>
            <a:headEnd/>
            <a:tailEnd/>
          </a:ln>
        </p:spPr>
      </p:pic>
      <p:sp>
        <p:nvSpPr>
          <p:cNvPr id="6" name="TextBox 5"/>
          <p:cNvSpPr txBox="1"/>
          <p:nvPr/>
        </p:nvSpPr>
        <p:spPr>
          <a:xfrm>
            <a:off x="1905000" y="1752600"/>
            <a:ext cx="5943600" cy="523220"/>
          </a:xfrm>
          <a:prstGeom prst="rect">
            <a:avLst/>
          </a:prstGeom>
          <a:noFill/>
        </p:spPr>
        <p:txBody>
          <a:bodyPr wrap="square" rtlCol="0">
            <a:spAutoFit/>
          </a:bodyPr>
          <a:lstStyle/>
          <a:p>
            <a:r>
              <a:rPr lang="en-US" sz="2800" dirty="0" smtClean="0"/>
              <a:t>All’s Well That Ends Well!</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TextBox 5"/>
          <p:cNvSpPr txBox="1"/>
          <p:nvPr/>
        </p:nvSpPr>
        <p:spPr>
          <a:xfrm>
            <a:off x="1905000" y="1752600"/>
            <a:ext cx="5943600" cy="523220"/>
          </a:xfrm>
          <a:prstGeom prst="rect">
            <a:avLst/>
          </a:prstGeom>
          <a:noFill/>
        </p:spPr>
        <p:txBody>
          <a:bodyPr wrap="square" rtlCol="0">
            <a:spAutoFit/>
          </a:bodyPr>
          <a:lstStyle/>
          <a:p>
            <a:r>
              <a:rPr lang="en-US" sz="2800" dirty="0" smtClean="0"/>
              <a:t>Cloud Computing???</a:t>
            </a:r>
            <a:endParaRPr lang="en-US" sz="2800" dirty="0"/>
          </a:p>
        </p:txBody>
      </p:sp>
      <p:pic>
        <p:nvPicPr>
          <p:cNvPr id="9" name="Content Placeholder 8" descr="cloud.jpg"/>
          <p:cNvPicPr>
            <a:picLocks noGrp="1" noChangeAspect="1"/>
          </p:cNvPicPr>
          <p:nvPr>
            <p:ph idx="1"/>
          </p:nvPr>
        </p:nvPicPr>
        <p:blipFill>
          <a:blip r:embed="rId4"/>
          <a:stretch>
            <a:fillRect/>
          </a:stretch>
        </p:blipFill>
        <p:spPr>
          <a:xfrm>
            <a:off x="5486400" y="1905000"/>
            <a:ext cx="3017308" cy="45259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noFill/>
        </p:spPr>
        <p:txBody>
          <a:bodyPr>
            <a:normAutofit/>
          </a:bodyPr>
          <a:lstStyle/>
          <a:p>
            <a:endParaRPr lang="en-US" sz="1800" dirty="0" smtClean="0"/>
          </a:p>
          <a:p>
            <a:endParaRPr lang="en-US" sz="1800" dirty="0" smtClean="0"/>
          </a:p>
          <a:p>
            <a:endParaRPr lang="en-US" sz="1800" dirty="0" smtClean="0"/>
          </a:p>
          <a:p>
            <a:endParaRPr lang="en-US" sz="2000" dirty="0" smtClean="0"/>
          </a:p>
          <a:p>
            <a:pPr>
              <a:buNone/>
            </a:pPr>
            <a:endParaRPr lang="en-US" sz="2000" dirty="0" smtClean="0"/>
          </a:p>
        </p:txBody>
      </p:sp>
      <p:sp>
        <p:nvSpPr>
          <p:cNvPr id="10" name="Rectangle 9"/>
          <p:cNvSpPr/>
          <p:nvPr/>
        </p:nvSpPr>
        <p:spPr>
          <a:xfrm>
            <a:off x="1447800" y="1600200"/>
            <a:ext cx="7358358" cy="5262979"/>
          </a:xfrm>
          <a:prstGeom prst="rect">
            <a:avLst/>
          </a:prstGeom>
        </p:spPr>
        <p:txBody>
          <a:bodyPr wrap="square">
            <a:spAutoFit/>
          </a:bodyPr>
          <a:lstStyle/>
          <a:p>
            <a:r>
              <a:rPr lang="en-US" sz="4800" dirty="0" smtClean="0"/>
              <a:t>Q &amp; A Time</a:t>
            </a:r>
          </a:p>
          <a:p>
            <a:endParaRPr lang="en-US" sz="4800" dirty="0" smtClean="0"/>
          </a:p>
          <a:p>
            <a:endParaRPr lang="en-US" sz="4800" dirty="0" smtClean="0"/>
          </a:p>
          <a:p>
            <a:endParaRPr lang="en-US" sz="4800" dirty="0" smtClean="0"/>
          </a:p>
          <a:p>
            <a:r>
              <a:rPr lang="en-US" sz="2400" dirty="0" smtClean="0"/>
              <a:t>Mike Brunt – mbrunt@go2ria.net</a:t>
            </a:r>
          </a:p>
          <a:p>
            <a:r>
              <a:rPr lang="en-US" sz="2400" dirty="0" smtClean="0"/>
              <a:t> http://www.cfwhisperer.com</a:t>
            </a:r>
          </a:p>
          <a:p>
            <a:r>
              <a:rPr lang="en-US" sz="2400" dirty="0" smtClean="0"/>
              <a:t>(+1)888.511.2821(USA Only)</a:t>
            </a:r>
          </a:p>
          <a:p>
            <a:r>
              <a:rPr lang="en-US" sz="2400" dirty="0" smtClean="0"/>
              <a:t>+1.562.243.6255 (Intl.)</a:t>
            </a:r>
          </a:p>
          <a:p>
            <a:endParaRPr lang="en-US" sz="2400" dirty="0" smtClean="0"/>
          </a:p>
          <a:p>
            <a:endParaRPr lang="en-US" sz="2400" dirty="0"/>
          </a:p>
        </p:txBody>
      </p:sp>
      <p:pic>
        <p:nvPicPr>
          <p:cNvPr id="7" name="Picture 3" descr="mike_brunt.jpg"/>
          <p:cNvPicPr>
            <a:picLocks noChangeAspect="1"/>
          </p:cNvPicPr>
          <p:nvPr/>
        </p:nvPicPr>
        <p:blipFill>
          <a:blip r:embed="rId4"/>
          <a:srcRect/>
          <a:stretch>
            <a:fillRect/>
          </a:stretch>
        </p:blipFill>
        <p:spPr bwMode="auto">
          <a:xfrm>
            <a:off x="1676400" y="2514600"/>
            <a:ext cx="260667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pic>
        <p:nvPicPr>
          <p:cNvPr id="7" name="Picture 5" descr="CF_HA_1.JPG"/>
          <p:cNvPicPr>
            <a:picLocks noGrp="1" noChangeAspect="1"/>
          </p:cNvPicPr>
          <p:nvPr>
            <p:ph idx="1"/>
          </p:nvPr>
        </p:nvPicPr>
        <p:blipFill>
          <a:blip r:embed="rId4"/>
          <a:srcRect/>
          <a:stretch>
            <a:fillRect/>
          </a:stretch>
        </p:blipFill>
        <p:spPr bwMode="auto">
          <a:xfrm>
            <a:off x="1676400" y="2362200"/>
            <a:ext cx="5666931" cy="4188074"/>
          </a:xfrm>
          <a:prstGeom prst="rect">
            <a:avLst/>
          </a:prstGeom>
          <a:noFill/>
          <a:ln w="9525">
            <a:noFill/>
            <a:miter lim="800000"/>
            <a:headEnd/>
            <a:tailEnd/>
          </a:ln>
        </p:spPr>
      </p:pic>
      <p:sp>
        <p:nvSpPr>
          <p:cNvPr id="6" name="TextBox 5"/>
          <p:cNvSpPr txBox="1"/>
          <p:nvPr/>
        </p:nvSpPr>
        <p:spPr>
          <a:xfrm>
            <a:off x="1600200" y="1752600"/>
            <a:ext cx="5943600" cy="523220"/>
          </a:xfrm>
          <a:prstGeom prst="rect">
            <a:avLst/>
          </a:prstGeom>
          <a:noFill/>
        </p:spPr>
        <p:txBody>
          <a:bodyPr wrap="square" rtlCol="0">
            <a:spAutoFit/>
          </a:bodyPr>
          <a:lstStyle/>
          <a:p>
            <a:r>
              <a:rPr lang="en-US" sz="2800" dirty="0" smtClean="0"/>
              <a:t>Let’s Start At The End!</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lnSpcReduction="10000"/>
          </a:bodyPr>
          <a:lstStyle/>
          <a:p>
            <a:r>
              <a:rPr lang="en-US" sz="2000" dirty="0" smtClean="0"/>
              <a:t>The previous slide illustrates a typical redundant infrastructure as it could be created in a single location, such as in a data center.  In this case most devices are operating in an “active-active” mode.</a:t>
            </a:r>
          </a:p>
          <a:p>
            <a:r>
              <a:rPr lang="en-US" sz="2000" dirty="0" smtClean="0"/>
              <a:t>Active-active means that devices are handling traffic and participating in the request-response cycle of a web application.  The exception is the firewalls and clustering devices which are in active-passive mode.  In this case only one of each device is actively participating in the request-response cycle of a web application.  The other is ready to take over should the active device fail.</a:t>
            </a:r>
          </a:p>
          <a:p>
            <a:r>
              <a:rPr lang="en-US" sz="2000" dirty="0" smtClean="0"/>
              <a:t>The clustered ColdFusion devices are actually clustered at the instance level using Java-J2EE clustering.  </a:t>
            </a:r>
            <a:r>
              <a:rPr lang="en-US" sz="2000" i="1" dirty="0" smtClean="0"/>
              <a:t>It is good to note that as we are typically using external web servers, such as Apache, IIS, </a:t>
            </a:r>
            <a:r>
              <a:rPr lang="en-US" sz="2000" i="1" dirty="0" err="1" smtClean="0"/>
              <a:t>SunOne</a:t>
            </a:r>
            <a:r>
              <a:rPr lang="en-US" sz="2000" i="1" dirty="0" smtClean="0"/>
              <a:t> etc ColdFusion clustering is not operating at the web server level.  </a:t>
            </a:r>
          </a:p>
          <a:p>
            <a:r>
              <a:rPr lang="en-US" sz="2000" i="1" dirty="0" smtClean="0"/>
              <a:t>In the next section we will look at hardware considerations in HA…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p:txBody>
          <a:bodyPr>
            <a:normAutofit/>
          </a:bodyPr>
          <a:lstStyle/>
          <a:p>
            <a:pPr>
              <a:buNone/>
            </a:pPr>
            <a:r>
              <a:rPr lang="en-US" sz="2800" dirty="0" smtClean="0">
                <a:solidFill>
                  <a:srgbClr val="FFFF00"/>
                </a:solidFill>
              </a:rPr>
              <a:t>The Network/Fiber Optic Layer</a:t>
            </a:r>
          </a:p>
          <a:p>
            <a:pPr>
              <a:buNone/>
            </a:pPr>
            <a:r>
              <a:rPr lang="en-US" sz="2000" dirty="0" smtClean="0"/>
              <a:t>Before we leave the overview of network hardware there is one item upon which everything which needs to communicate depends – the NIC - “the faucet or tap”…</a:t>
            </a:r>
          </a:p>
          <a:p>
            <a:pPr>
              <a:buNone/>
            </a:pPr>
            <a:r>
              <a:rPr lang="en-US" sz="2000" dirty="0" smtClean="0"/>
              <a:t>It is almost certain that there will be more than one NIC in a typical server, so make sure you use all of them for something.  For example, use one NIC for all incoming-outgoing requests to the web-tier and another for communicating with a dependency, such as a database.  Also bear in mind that any connection point, such as a NIC, is a potential bottleneck.</a:t>
            </a:r>
          </a:p>
          <a:p>
            <a:pPr>
              <a:buNone/>
            </a:pPr>
            <a:r>
              <a:rPr lang="en-US" sz="2000" dirty="0" smtClean="0"/>
              <a:t>In addition, take care with settings on the NIC’s always fix them do not leave them on “auto-sense”.  If your switch runs at Gigabit Full Duplex then set the NIC’s on all servers to that setting.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noFill/>
        </p:spPr>
        <p:txBody>
          <a:bodyPr>
            <a:normAutofit/>
          </a:bodyPr>
          <a:lstStyle/>
          <a:p>
            <a:endParaRPr lang="en-US" sz="1800" dirty="0" smtClean="0"/>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pic>
        <p:nvPicPr>
          <p:cNvPr id="7" name="Picture 4" descr="server_solo.JPG"/>
          <p:cNvPicPr>
            <a:picLocks noChangeAspect="1"/>
          </p:cNvPicPr>
          <p:nvPr/>
        </p:nvPicPr>
        <p:blipFill>
          <a:blip r:embed="rId4"/>
          <a:srcRect/>
          <a:stretch>
            <a:fillRect/>
          </a:stretch>
        </p:blipFill>
        <p:spPr bwMode="auto">
          <a:xfrm>
            <a:off x="3276600" y="3733800"/>
            <a:ext cx="2562225" cy="1133475"/>
          </a:xfrm>
          <a:prstGeom prst="rect">
            <a:avLst/>
          </a:prstGeom>
          <a:noFill/>
          <a:ln w="9525">
            <a:noFill/>
            <a:miter lim="800000"/>
            <a:headEnd/>
            <a:tailEnd/>
          </a:ln>
        </p:spPr>
      </p:pic>
      <p:sp>
        <p:nvSpPr>
          <p:cNvPr id="8" name="Rectangle 7"/>
          <p:cNvSpPr/>
          <p:nvPr/>
        </p:nvSpPr>
        <p:spPr>
          <a:xfrm>
            <a:off x="2057400" y="2743200"/>
            <a:ext cx="4716419" cy="523220"/>
          </a:xfrm>
          <a:prstGeom prst="rect">
            <a:avLst/>
          </a:prstGeom>
        </p:spPr>
        <p:txBody>
          <a:bodyPr wrap="none">
            <a:spAutoFit/>
          </a:bodyPr>
          <a:lstStyle/>
          <a:p>
            <a:r>
              <a:rPr lang="en-US" sz="2800" dirty="0" smtClean="0"/>
              <a:t>SERVER CONSIDERATIONS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pic>
        <p:nvPicPr>
          <p:cNvPr id="7" name="Picture 4" descr="hard_drive_configurations.JPG"/>
          <p:cNvPicPr>
            <a:picLocks noChangeAspect="1"/>
          </p:cNvPicPr>
          <p:nvPr/>
        </p:nvPicPr>
        <p:blipFill>
          <a:blip r:embed="rId4"/>
          <a:srcRect/>
          <a:stretch>
            <a:fillRect/>
          </a:stretch>
        </p:blipFill>
        <p:spPr bwMode="auto">
          <a:xfrm>
            <a:off x="1447800" y="3962400"/>
            <a:ext cx="6010275" cy="2276475"/>
          </a:xfrm>
          <a:prstGeom prst="rect">
            <a:avLst/>
          </a:prstGeom>
          <a:noFill/>
          <a:ln w="9525">
            <a:noFill/>
            <a:miter lim="800000"/>
            <a:headEnd/>
            <a:tailEnd/>
          </a:ln>
        </p:spPr>
      </p:pic>
      <p:sp>
        <p:nvSpPr>
          <p:cNvPr id="8" name="Rectangle 7"/>
          <p:cNvSpPr/>
          <p:nvPr/>
        </p:nvSpPr>
        <p:spPr>
          <a:xfrm>
            <a:off x="685800" y="1524000"/>
            <a:ext cx="7543800" cy="2308324"/>
          </a:xfrm>
          <a:prstGeom prst="rect">
            <a:avLst/>
          </a:prstGeom>
        </p:spPr>
        <p:txBody>
          <a:bodyPr wrap="square">
            <a:spAutoFit/>
          </a:bodyPr>
          <a:lstStyle/>
          <a:p>
            <a:r>
              <a:rPr lang="en-US" sz="1200" dirty="0" smtClean="0"/>
              <a:t>Server Considerations</a:t>
            </a:r>
          </a:p>
          <a:p>
            <a:r>
              <a:rPr lang="en-US" sz="1200" b="1" dirty="0" smtClean="0">
                <a:solidFill>
                  <a:srgbClr val="FFFF00"/>
                </a:solidFill>
              </a:rPr>
              <a:t>64-bit:</a:t>
            </a:r>
            <a:r>
              <a:rPr lang="en-US" sz="1200" dirty="0" smtClean="0"/>
              <a:t> Do not buy 32-bit server hardware, the difference between 32-bit and 64-bit is dramatic.</a:t>
            </a:r>
          </a:p>
          <a:p>
            <a:endParaRPr lang="en-US" sz="1200" i="1" dirty="0" smtClean="0">
              <a:solidFill>
                <a:srgbClr val="FF0000"/>
              </a:solidFill>
            </a:endParaRPr>
          </a:p>
          <a:p>
            <a:r>
              <a:rPr lang="en-US" sz="1200" b="1" dirty="0" smtClean="0">
                <a:solidFill>
                  <a:srgbClr val="FFFF00"/>
                </a:solidFill>
              </a:rPr>
              <a:t>Hard Drives:</a:t>
            </a:r>
            <a:r>
              <a:rPr lang="en-US" sz="1200" dirty="0" smtClean="0">
                <a:solidFill>
                  <a:srgbClr val="FFFF00"/>
                </a:solidFill>
              </a:rPr>
              <a:t> </a:t>
            </a:r>
            <a:r>
              <a:rPr lang="en-US" sz="1200" dirty="0" smtClean="0"/>
              <a:t>This is often overlooked but hard drive configuration is an important aspect, particularly with regard to Database servers.  The diagram below shows two kinds of groupings or “arrays” of hard-drives.  These are know as RAID (Redundant Array of Inexpensive Disks) Arrays.  Their primary job is to provide redundancy so if there is a hard-drive failure, service will still be maintained.  There are two very important considerations when configuring RAID which are illustrated below.  Firstly, the kind of array chosen should reflect the needs, this is especially important with database servers where heavy writing of transaction logs is typical, use a RAID 1 or 10 array for this.  Secondly, where large amounts of storage is needed, for instance for the database files themselves, RAID 5 or 6 is optimal. </a:t>
            </a:r>
            <a:r>
              <a:rPr lang="en-US" sz="1200" i="1" dirty="0" smtClean="0">
                <a:solidFill>
                  <a:srgbClr val="FFC000"/>
                </a:solidFill>
              </a:rPr>
              <a:t>VM and Cloud Computing?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r>
              <a:rPr lang="en-US" sz="1100" dirty="0" smtClean="0"/>
              <a:t>This diagram shows a very cost-effective way to create a high availability infrastructure at the data tier with SQL Server.  We evolved this as an offering which we have deployed at several clients and it is very cost-effective as only one fully paid SQL Server license is necessary.  This is mirroring with transactional log replication.</a:t>
            </a:r>
          </a:p>
          <a:p>
            <a:endParaRPr lang="en-US" sz="1100" dirty="0" smtClean="0"/>
          </a:p>
          <a:p>
            <a:r>
              <a:rPr lang="en-US" sz="1100" dirty="0" smtClean="0"/>
              <a:t>Only one database server is active at any time, the “witness” server monitors the mirror and should the active server fail, it immediately switches the two servers roles, making the passive server active.  </a:t>
            </a:r>
          </a:p>
          <a:p>
            <a:endParaRPr lang="en-US" sz="1100" dirty="0" smtClean="0"/>
          </a:p>
          <a:p>
            <a:r>
              <a:rPr lang="en-US" sz="1100" dirty="0" smtClean="0"/>
              <a:t>One important advantage of this set-up is the switch-over in case of a failure is very quick, taking 15-20 seconds as opposed to 2-3 minutes with clustering. Full clustering would also require licenses for all cluster members. </a:t>
            </a:r>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8" name="Rectangle 7"/>
          <p:cNvSpPr/>
          <p:nvPr/>
        </p:nvSpPr>
        <p:spPr>
          <a:xfrm>
            <a:off x="685800" y="1524000"/>
            <a:ext cx="7543800" cy="369332"/>
          </a:xfrm>
          <a:prstGeom prst="rect">
            <a:avLst/>
          </a:prstGeom>
        </p:spPr>
        <p:txBody>
          <a:bodyPr wrap="square">
            <a:spAutoFit/>
          </a:bodyPr>
          <a:lstStyle/>
          <a:p>
            <a:r>
              <a:rPr lang="en-US" dirty="0" smtClean="0"/>
              <a:t>Optimal Configuration for basic HA using SQL Server 2005 or 2008</a:t>
            </a:r>
          </a:p>
        </p:txBody>
      </p:sp>
      <p:pic>
        <p:nvPicPr>
          <p:cNvPr id="11" name="Picture 10" descr="hard_drive_redundancy_03.jpg"/>
          <p:cNvPicPr>
            <a:picLocks noChangeAspect="1"/>
          </p:cNvPicPr>
          <p:nvPr/>
        </p:nvPicPr>
        <p:blipFill>
          <a:blip r:embed="rId4"/>
          <a:stretch>
            <a:fillRect/>
          </a:stretch>
        </p:blipFill>
        <p:spPr>
          <a:xfrm>
            <a:off x="609600" y="3657600"/>
            <a:ext cx="7848600" cy="264809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ColdFusion HA</a:t>
            </a:r>
            <a:endParaRPr lang="en-US" sz="4000" dirty="0"/>
          </a:p>
        </p:txBody>
      </p:sp>
      <p:pic>
        <p:nvPicPr>
          <p:cNvPr id="5" name="Picture 4" descr="cfwhisperer_full_small.jpg"/>
          <p:cNvPicPr>
            <a:picLocks noChangeAspect="1"/>
          </p:cNvPicPr>
          <p:nvPr/>
        </p:nvPicPr>
        <p:blipFill>
          <a:blip r:embed="rId3"/>
          <a:stretch>
            <a:fillRect/>
          </a:stretch>
        </p:blipFill>
        <p:spPr>
          <a:xfrm>
            <a:off x="533400" y="381000"/>
            <a:ext cx="3810000" cy="1016000"/>
          </a:xfrm>
          <a:prstGeom prst="rect">
            <a:avLst/>
          </a:prstGeom>
        </p:spPr>
      </p:pic>
      <p:sp>
        <p:nvSpPr>
          <p:cNvPr id="6" name="Content Placeholder 5"/>
          <p:cNvSpPr>
            <a:spLocks noGrp="1"/>
          </p:cNvSpPr>
          <p:nvPr>
            <p:ph idx="1"/>
          </p:nvPr>
        </p:nvSpPr>
        <p:spPr>
          <a:xfrm>
            <a:off x="457200" y="1600200"/>
            <a:ext cx="8229600" cy="4526280"/>
          </a:xfrm>
          <a:noFill/>
        </p:spPr>
        <p:txBody>
          <a:bodyPr>
            <a:normAutofit/>
          </a:bodyPr>
          <a:lstStyle/>
          <a:p>
            <a:endParaRPr lang="en-US" sz="1800" dirty="0" smtClean="0"/>
          </a:p>
          <a:p>
            <a:endParaRPr lang="en-US" sz="1800" dirty="0" smtClean="0"/>
          </a:p>
          <a:p>
            <a:endParaRPr lang="en-US" sz="2000" dirty="0" smtClean="0"/>
          </a:p>
          <a:p>
            <a:endParaRPr lang="en-US" sz="2000" dirty="0" smtClean="0"/>
          </a:p>
        </p:txBody>
      </p:sp>
      <p:sp>
        <p:nvSpPr>
          <p:cNvPr id="10" name="Rectangle 9"/>
          <p:cNvSpPr/>
          <p:nvPr/>
        </p:nvSpPr>
        <p:spPr>
          <a:xfrm>
            <a:off x="2209800" y="1600200"/>
            <a:ext cx="184731" cy="369332"/>
          </a:xfrm>
          <a:prstGeom prst="rect">
            <a:avLst/>
          </a:prstGeom>
        </p:spPr>
        <p:txBody>
          <a:bodyPr wrap="none">
            <a:spAutoFit/>
          </a:bodyPr>
          <a:lstStyle/>
          <a:p>
            <a:endParaRPr lang="en-US" dirty="0"/>
          </a:p>
        </p:txBody>
      </p:sp>
      <p:sp>
        <p:nvSpPr>
          <p:cNvPr id="8" name="Rectangle 7"/>
          <p:cNvSpPr/>
          <p:nvPr/>
        </p:nvSpPr>
        <p:spPr>
          <a:xfrm>
            <a:off x="685800" y="1524000"/>
            <a:ext cx="7543800" cy="954107"/>
          </a:xfrm>
          <a:prstGeom prst="rect">
            <a:avLst/>
          </a:prstGeom>
        </p:spPr>
        <p:txBody>
          <a:bodyPr wrap="square">
            <a:spAutoFit/>
          </a:bodyPr>
          <a:lstStyle/>
          <a:p>
            <a:pPr algn="ctr">
              <a:buFont typeface="Wingdings" pitchFamily="2" charset="2"/>
              <a:buNone/>
            </a:pPr>
            <a:r>
              <a:rPr lang="en-US" sz="2800" dirty="0" smtClean="0"/>
              <a:t>Next we move on to software considerations…</a:t>
            </a:r>
          </a:p>
        </p:txBody>
      </p:sp>
      <p:pic>
        <p:nvPicPr>
          <p:cNvPr id="9" name="Picture 3" descr="cfadmin_logo.jpg"/>
          <p:cNvPicPr>
            <a:picLocks noChangeAspect="1"/>
          </p:cNvPicPr>
          <p:nvPr/>
        </p:nvPicPr>
        <p:blipFill>
          <a:blip r:embed="rId4"/>
          <a:srcRect/>
          <a:stretch>
            <a:fillRect/>
          </a:stretch>
        </p:blipFill>
        <p:spPr bwMode="auto">
          <a:xfrm>
            <a:off x="1187450" y="2595563"/>
            <a:ext cx="6584950" cy="297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622</TotalTime>
  <Words>1708</Words>
  <Application>Microsoft Office PowerPoint</Application>
  <PresentationFormat>On-screen Show (4:3)</PresentationFormat>
  <Paragraphs>185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Foundry</vt:lpstr>
      <vt:lpstr>Building ColdFusion Applications for Scalability and High Availability</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lpstr>ColdFusion HA</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cfwhisperer</dc:creator>
  <cp:lastModifiedBy>cfwhisperer</cp:lastModifiedBy>
  <cp:revision>147</cp:revision>
  <dcterms:created xsi:type="dcterms:W3CDTF">2009-05-12T15:46:54Z</dcterms:created>
  <dcterms:modified xsi:type="dcterms:W3CDTF">2009-08-15T12:41:08Z</dcterms:modified>
</cp:coreProperties>
</file>