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91" r:id="rId8"/>
    <p:sldId id="285" r:id="rId9"/>
    <p:sldId id="262" r:id="rId10"/>
    <p:sldId id="263" r:id="rId11"/>
    <p:sldId id="264" r:id="rId12"/>
    <p:sldId id="265" r:id="rId13"/>
    <p:sldId id="266" r:id="rId14"/>
    <p:sldId id="267" r:id="rId15"/>
    <p:sldId id="271" r:id="rId16"/>
    <p:sldId id="269" r:id="rId17"/>
    <p:sldId id="268" r:id="rId18"/>
    <p:sldId id="272" r:id="rId19"/>
    <p:sldId id="287" r:id="rId20"/>
    <p:sldId id="286" r:id="rId21"/>
    <p:sldId id="289" r:id="rId22"/>
    <p:sldId id="290" r:id="rId23"/>
    <p:sldId id="284" r:id="rId24"/>
    <p:sldId id="283" r:id="rId25"/>
    <p:sldId id="288" r:id="rId26"/>
    <p:sldId id="292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A5E94C-C9DE-44B5-B438-EF34C97052A3}" type="datetimeFigureOut">
              <a:rPr lang="en-US" smtClean="0"/>
              <a:pPr/>
              <a:t>8/12/2009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A007CB-5A57-4C44-ADDA-D91F3115D4C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007CB-5A57-4C44-ADDA-D91F3115D4C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007CB-5A57-4C44-ADDA-D91F3115D4C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007CB-5A57-4C44-ADDA-D91F3115D4C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007CB-5A57-4C44-ADDA-D91F3115D4C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007CB-5A57-4C44-ADDA-D91F3115D4C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007CB-5A57-4C44-ADDA-D91F3115D4C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007CB-5A57-4C44-ADDA-D91F3115D4C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007CB-5A57-4C44-ADDA-D91F3115D4C4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007CB-5A57-4C44-ADDA-D91F3115D4C4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007CB-5A57-4C44-ADDA-D91F3115D4C4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007CB-5A57-4C44-ADDA-D91F3115D4C4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007CB-5A57-4C44-ADDA-D91F3115D4C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007CB-5A57-4C44-ADDA-D91F3115D4C4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007CB-5A57-4C44-ADDA-D91F3115D4C4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007CB-5A57-4C44-ADDA-D91F3115D4C4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007CB-5A57-4C44-ADDA-D91F3115D4C4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007CB-5A57-4C44-ADDA-D91F3115D4C4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007CB-5A57-4C44-ADDA-D91F3115D4C4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007CB-5A57-4C44-ADDA-D91F3115D4C4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007CB-5A57-4C44-ADDA-D91F3115D4C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007CB-5A57-4C44-ADDA-D91F3115D4C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007CB-5A57-4C44-ADDA-D91F3115D4C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007CB-5A57-4C44-ADDA-D91F3115D4C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007CB-5A57-4C44-ADDA-D91F3115D4C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007CB-5A57-4C44-ADDA-D91F3115D4C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007CB-5A57-4C44-ADDA-D91F3115D4C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72812-A0C6-4C80-BBEF-6796230E348F}" type="datetimeFigureOut">
              <a:rPr lang="en-US" smtClean="0"/>
              <a:pPr/>
              <a:t>8/12/2009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896A0-AA15-44C5-A68E-30F1926F55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72812-A0C6-4C80-BBEF-6796230E348F}" type="datetimeFigureOut">
              <a:rPr lang="en-US" smtClean="0"/>
              <a:pPr/>
              <a:t>8/12/2009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896A0-AA15-44C5-A68E-30F1926F55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72812-A0C6-4C80-BBEF-6796230E348F}" type="datetimeFigureOut">
              <a:rPr lang="en-US" smtClean="0"/>
              <a:pPr/>
              <a:t>8/12/2009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896A0-AA15-44C5-A68E-30F1926F55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72812-A0C6-4C80-BBEF-6796230E348F}" type="datetimeFigureOut">
              <a:rPr lang="en-US" smtClean="0"/>
              <a:pPr/>
              <a:t>8/12/2009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896A0-AA15-44C5-A68E-30F1926F55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72812-A0C6-4C80-BBEF-6796230E348F}" type="datetimeFigureOut">
              <a:rPr lang="en-US" smtClean="0"/>
              <a:pPr/>
              <a:t>8/12/2009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896A0-AA15-44C5-A68E-30F1926F55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72812-A0C6-4C80-BBEF-6796230E348F}" type="datetimeFigureOut">
              <a:rPr lang="en-US" smtClean="0"/>
              <a:pPr/>
              <a:t>8/12/2009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896A0-AA15-44C5-A68E-30F1926F55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72812-A0C6-4C80-BBEF-6796230E348F}" type="datetimeFigureOut">
              <a:rPr lang="en-US" smtClean="0"/>
              <a:pPr/>
              <a:t>8/12/2009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896A0-AA15-44C5-A68E-30F1926F55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72812-A0C6-4C80-BBEF-6796230E348F}" type="datetimeFigureOut">
              <a:rPr lang="en-US" smtClean="0"/>
              <a:pPr/>
              <a:t>8/12/2009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896A0-AA15-44C5-A68E-30F1926F55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72812-A0C6-4C80-BBEF-6796230E348F}" type="datetimeFigureOut">
              <a:rPr lang="en-US" smtClean="0"/>
              <a:pPr/>
              <a:t>8/12/2009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896A0-AA15-44C5-A68E-30F1926F55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72812-A0C6-4C80-BBEF-6796230E348F}" type="datetimeFigureOut">
              <a:rPr lang="en-US" smtClean="0"/>
              <a:pPr/>
              <a:t>8/12/2009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896A0-AA15-44C5-A68E-30F1926F55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72812-A0C6-4C80-BBEF-6796230E348F}" type="datetimeFigureOut">
              <a:rPr lang="en-US" smtClean="0"/>
              <a:pPr/>
              <a:t>8/12/2009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896A0-AA15-44C5-A68E-30F1926F55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0"/>
              </a:schemeClr>
            </a:gs>
            <a:gs pos="40000">
              <a:schemeClr val="accent1">
                <a:lumMod val="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72812-A0C6-4C80-BBEF-6796230E348F}" type="datetimeFigureOut">
              <a:rPr lang="en-US" smtClean="0"/>
              <a:pPr/>
              <a:t>8/12/2009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896A0-AA15-44C5-A68E-30F1926F55E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Untitled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7639424" y="5638800"/>
            <a:ext cx="1199776" cy="8382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fade thruBlk="1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How not to code Flex Applications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715000"/>
            <a:ext cx="3657600" cy="11430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Jeff Tapper</a:t>
            </a:r>
          </a:p>
          <a:p>
            <a:r>
              <a:rPr lang="en-US" sz="2000" dirty="0" smtClean="0"/>
              <a:t>jtapper@digitalprimates.net</a:t>
            </a:r>
          </a:p>
          <a:p>
            <a:r>
              <a:rPr lang="en-US" sz="2000" dirty="0" smtClean="0"/>
              <a:t>Digital Primates IT Consulting</a:t>
            </a:r>
            <a:endParaRPr lang="en-US" sz="20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524000" y="40386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Tips and Tricks to keep you from being fired, or fed to the lions.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wrong with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Summary: Inappropriate use of container. </a:t>
            </a:r>
          </a:p>
          <a:p>
            <a:r>
              <a:rPr lang="en-US" dirty="0" smtClean="0"/>
              <a:t>Description: &lt;</a:t>
            </a:r>
            <a:r>
              <a:rPr lang="en-US" dirty="0" err="1" smtClean="0"/>
              <a:t>mx:Image</a:t>
            </a:r>
            <a:r>
              <a:rPr lang="en-US" dirty="0" smtClean="0"/>
              <a:t>&gt; should be used to display an image, not a container with an </a:t>
            </a:r>
            <a:r>
              <a:rPr lang="en-US" dirty="0" err="1" smtClean="0"/>
              <a:t>backgroundImage</a:t>
            </a:r>
            <a:r>
              <a:rPr lang="en-US" dirty="0" smtClean="0"/>
              <a:t> style</a:t>
            </a:r>
          </a:p>
          <a:p>
            <a:r>
              <a:rPr lang="en-US" dirty="0" smtClean="0"/>
              <a:t>Type: Maintainability, Performance</a:t>
            </a:r>
          </a:p>
          <a:p>
            <a:pPr lvl="0"/>
            <a:r>
              <a:rPr lang="en-US" dirty="0" smtClean="0"/>
              <a:t>Rule: Its never appropriate to use a container which will never have children.  </a:t>
            </a:r>
          </a:p>
          <a:p>
            <a:pPr lvl="0"/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sz="2400" dirty="0" smtClean="0">
                <a:latin typeface="+mj-lt"/>
                <a:cs typeface="Courier New" pitchFamily="49" charset="0"/>
              </a:rPr>
              <a:t>Main App</a:t>
            </a:r>
          </a:p>
          <a:p>
            <a:pPr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mx:List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dataProvider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="{ac}" </a:t>
            </a:r>
          </a:p>
          <a:p>
            <a:pPr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itemRenderer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="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component.ItemRenderer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" </a:t>
            </a:r>
          </a:p>
          <a:p>
            <a:pPr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	selectable="false" /&gt;</a:t>
            </a:r>
          </a:p>
          <a:p>
            <a:pPr>
              <a:buNone/>
            </a:pPr>
            <a:endParaRPr lang="en-US" sz="2400" dirty="0" smtClean="0">
              <a:latin typeface="+mj-lt"/>
              <a:cs typeface="Courier New" pitchFamily="49" charset="0"/>
            </a:endParaRPr>
          </a:p>
          <a:p>
            <a:pPr>
              <a:buNone/>
            </a:pPr>
            <a:r>
              <a:rPr lang="en-US" sz="2400" dirty="0" err="1" smtClean="0">
                <a:latin typeface="+mj-lt"/>
                <a:cs typeface="Courier New" pitchFamily="49" charset="0"/>
              </a:rPr>
              <a:t>ItemRenderer</a:t>
            </a:r>
            <a:endParaRPr lang="en-US" sz="2400" dirty="0" smtClean="0">
              <a:latin typeface="+mj-lt"/>
              <a:cs typeface="Courier New" pitchFamily="49" charset="0"/>
            </a:endParaRPr>
          </a:p>
          <a:p>
            <a:pPr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mx:VBox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xmlns:mx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="http://www.adobe.com/2006/mxml" &gt;</a:t>
            </a:r>
          </a:p>
          <a:p>
            <a:pPr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	&lt;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mx:Image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source="{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data.image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}"/&gt;</a:t>
            </a:r>
          </a:p>
          <a:p>
            <a:pPr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	&lt;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mx:Label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text="{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data.colorname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}" 	height="30"/&gt;</a:t>
            </a:r>
          </a:p>
          <a:p>
            <a:pPr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&lt;/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mx:VBox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>
              <a:buNone/>
            </a:pPr>
            <a:endParaRPr lang="en-US" sz="24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Rule2.mxml</a:t>
            </a:r>
          </a:p>
          <a:p>
            <a:pPr>
              <a:buNone/>
            </a:pPr>
            <a:endParaRPr lang="en-US" sz="24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wrong with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Summary: List used when </a:t>
            </a:r>
            <a:r>
              <a:rPr lang="en-US" dirty="0" err="1" smtClean="0"/>
              <a:t>VBox</a:t>
            </a:r>
            <a:r>
              <a:rPr lang="en-US" dirty="0" smtClean="0"/>
              <a:t> more appropriate</a:t>
            </a:r>
          </a:p>
          <a:p>
            <a:r>
              <a:rPr lang="en-US" dirty="0" smtClean="0"/>
              <a:t>Description: A List control has lots of code dealing with selecting items, clearly, this is not about item selection </a:t>
            </a:r>
          </a:p>
          <a:p>
            <a:r>
              <a:rPr lang="en-US" dirty="0" smtClean="0"/>
              <a:t>Type: Performance, Maintainability</a:t>
            </a:r>
          </a:p>
          <a:p>
            <a:pPr lvl="0"/>
            <a:r>
              <a:rPr lang="en-US" dirty="0" smtClean="0"/>
              <a:t>Rule: Never use a List based component when list functionality is not needed.</a:t>
            </a:r>
          </a:p>
          <a:p>
            <a:endParaRPr lang="en-US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#3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mx:Script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&lt;![CDATA[</a:t>
            </a:r>
          </a:p>
          <a:p>
            <a:pPr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private function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setData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un:String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pw:String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):void{</a:t>
            </a:r>
          </a:p>
          <a:p>
            <a:pPr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username.text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=un;</a:t>
            </a:r>
          </a:p>
          <a:p>
            <a:pPr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password.text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=pw;</a:t>
            </a:r>
          </a:p>
          <a:p>
            <a:pPr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} </a:t>
            </a:r>
          </a:p>
          <a:p>
            <a:pPr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]]&gt;</a:t>
            </a:r>
          </a:p>
          <a:p>
            <a:pPr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&lt;/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mx:Script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mx:TextInput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id="username“ /&gt;</a:t>
            </a:r>
          </a:p>
          <a:p>
            <a:pPr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mx:TextInput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id="password" /&gt;</a:t>
            </a:r>
          </a:p>
          <a:p>
            <a:pPr>
              <a:buNone/>
            </a:pPr>
            <a:endParaRPr lang="en-US" sz="24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wrong with #3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Summary: Properties are set on controls, when data binding would be better</a:t>
            </a:r>
          </a:p>
          <a:p>
            <a:r>
              <a:rPr lang="en-US" dirty="0" smtClean="0"/>
              <a:t>Description: Setting properties on controls </a:t>
            </a:r>
          </a:p>
          <a:p>
            <a:r>
              <a:rPr lang="en-US" dirty="0" smtClean="0"/>
              <a:t>Type: Maintenance, Development Time</a:t>
            </a:r>
          </a:p>
          <a:p>
            <a:pPr lvl="0"/>
            <a:r>
              <a:rPr lang="en-US" dirty="0" smtClean="0"/>
              <a:t>Rule: Modify the Model, Let the View Follow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#4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Rule4.mxml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wrong with #4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Summary: Views events handled in top level component</a:t>
            </a:r>
          </a:p>
          <a:p>
            <a:r>
              <a:rPr lang="en-US" dirty="0" smtClean="0"/>
              <a:t>Description: View is dispatching an event which is handled by a controller by passing event data back to view </a:t>
            </a:r>
          </a:p>
          <a:p>
            <a:r>
              <a:rPr lang="en-US" dirty="0" smtClean="0"/>
              <a:t>Type:  Maintenance, Separation of Concerns</a:t>
            </a:r>
          </a:p>
          <a:p>
            <a:pPr lvl="0"/>
            <a:r>
              <a:rPr lang="en-US" dirty="0" smtClean="0"/>
              <a:t>Rule: Always handle events as locally as possible</a:t>
            </a:r>
          </a:p>
          <a:p>
            <a:endParaRPr lang="en-US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#5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mx:VBox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borderStyle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="solid"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borderColor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="#00000"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backgroundColor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="#FFFFFF" </a:t>
            </a:r>
          </a:p>
          <a:p>
            <a:pPr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	width="200" height="100"&gt;</a:t>
            </a:r>
          </a:p>
          <a:p>
            <a:pPr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	&lt;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mx:Text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text="{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bodyText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}" width="100%" 	height="100%" /&gt;</a:t>
            </a:r>
          </a:p>
          <a:p>
            <a:pPr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&lt;/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mx:VBox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>
              <a:buNone/>
            </a:pPr>
            <a:endParaRPr lang="en-US" sz="24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400" dirty="0" smtClean="0"/>
              <a:t>Rule5.mxml</a:t>
            </a:r>
          </a:p>
          <a:p>
            <a:pPr>
              <a:buNone/>
            </a:pPr>
            <a:endParaRPr lang="en-US" sz="24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wrong with #5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Summary: Inappropriate container nesting</a:t>
            </a:r>
          </a:p>
          <a:p>
            <a:r>
              <a:rPr lang="en-US" dirty="0" smtClean="0"/>
              <a:t>Description: Additional containers added for styling, not for child layout</a:t>
            </a:r>
          </a:p>
          <a:p>
            <a:r>
              <a:rPr lang="en-US" dirty="0" smtClean="0"/>
              <a:t>Type: Performance</a:t>
            </a:r>
          </a:p>
          <a:p>
            <a:r>
              <a:rPr lang="en-US" dirty="0" smtClean="0"/>
              <a:t>Rule: If you have a container with only one child, you are usually doing something wrong.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#6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mx:Application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xmlns:mx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="http://www.adobe.com/2006/mxml"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xmlns:comp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="*"&gt;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&lt;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comp:ChooseMenu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id= "chooser" /&gt;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&lt;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comp:DisplayMenu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menuForDisplay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="{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chooser.menuGroup.selection.label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}" /&gt;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&lt;/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mx:Application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>
              <a:buNone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dirty="0" smtClean="0"/>
              <a:t>Rule6.mxml</a:t>
            </a:r>
          </a:p>
          <a:p>
            <a:pPr>
              <a:buNone/>
            </a:pPr>
            <a:endParaRPr lang="en-US" sz="20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Am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287338" indent="-287338" defTabSz="820738">
              <a:spcBef>
                <a:spcPct val="50000"/>
              </a:spcBef>
              <a:buClr>
                <a:srgbClr val="C0C0C0"/>
              </a:buClr>
              <a:buSzPct val="80000"/>
              <a:buFont typeface="Wingdings" pitchFamily="2" charset="2"/>
              <a:buChar char="§"/>
              <a:tabLst>
                <a:tab pos="341313" algn="l"/>
                <a:tab pos="1150938" algn="l"/>
              </a:tabLst>
              <a:defRPr/>
            </a:pPr>
            <a:r>
              <a:rPr lang="en-US" kern="0" dirty="0" smtClean="0"/>
              <a:t>Jeff Tapper (jtapper@digitalprimates.net)</a:t>
            </a:r>
          </a:p>
          <a:p>
            <a:pPr marL="287338" indent="-287338" defTabSz="820738">
              <a:spcBef>
                <a:spcPct val="50000"/>
              </a:spcBef>
              <a:buClr>
                <a:srgbClr val="C0C0C0"/>
              </a:buClr>
              <a:buSzPct val="80000"/>
              <a:buFont typeface="Wingdings" pitchFamily="2" charset="2"/>
              <a:buChar char="§"/>
              <a:tabLst>
                <a:tab pos="341313" algn="l"/>
                <a:tab pos="1150938" algn="l"/>
              </a:tabLst>
              <a:defRPr/>
            </a:pPr>
            <a:r>
              <a:rPr lang="en-US" kern="0" dirty="0" smtClean="0"/>
              <a:t>Senior Consultant – Digital Primates IT Consulting Group</a:t>
            </a:r>
          </a:p>
          <a:p>
            <a:pPr marL="287338" indent="-287338" defTabSz="820738">
              <a:spcBef>
                <a:spcPct val="50000"/>
              </a:spcBef>
              <a:buClr>
                <a:srgbClr val="C0C0C0"/>
              </a:buClr>
              <a:buSzPct val="80000"/>
              <a:buFont typeface="Wingdings" pitchFamily="2" charset="2"/>
              <a:buChar char="§"/>
              <a:tabLst>
                <a:tab pos="341313" algn="l"/>
                <a:tab pos="1150938" algn="l"/>
              </a:tabLst>
              <a:defRPr/>
            </a:pPr>
            <a:r>
              <a:rPr lang="en-US" kern="0" dirty="0" smtClean="0"/>
              <a:t>Building Internet Applications since 1995</a:t>
            </a:r>
          </a:p>
          <a:p>
            <a:pPr marL="287338" indent="-287338" defTabSz="820738">
              <a:spcBef>
                <a:spcPct val="50000"/>
              </a:spcBef>
              <a:buClr>
                <a:srgbClr val="C0C0C0"/>
              </a:buClr>
              <a:buSzPct val="80000"/>
              <a:buFont typeface="Wingdings" pitchFamily="2" charset="2"/>
              <a:buChar char="§"/>
              <a:tabLst>
                <a:tab pos="341313" algn="l"/>
                <a:tab pos="1150938" algn="l"/>
              </a:tabLst>
              <a:defRPr/>
            </a:pPr>
            <a:r>
              <a:rPr lang="en-US" kern="0" dirty="0" smtClean="0"/>
              <a:t>Authored 10 books on internet technologies</a:t>
            </a:r>
          </a:p>
          <a:p>
            <a:pPr marL="287338" indent="-287338" defTabSz="820738">
              <a:spcBef>
                <a:spcPct val="50000"/>
              </a:spcBef>
              <a:buClr>
                <a:srgbClr val="C0C0C0"/>
              </a:buClr>
              <a:buSzPct val="80000"/>
              <a:buFont typeface="Wingdings" pitchFamily="2" charset="2"/>
              <a:buChar char="§"/>
              <a:tabLst>
                <a:tab pos="341313" algn="l"/>
                <a:tab pos="1150938" algn="l"/>
              </a:tabLst>
              <a:defRPr/>
            </a:pPr>
            <a:r>
              <a:rPr lang="en-US" kern="0" dirty="0" smtClean="0"/>
              <a:t>Adobe Certified Instructor for all Flex, AIR, Flash, and ColdFusion courses</a:t>
            </a:r>
          </a:p>
          <a:p>
            <a:pPr marL="287338" indent="-287338" defTabSz="820738">
              <a:spcBef>
                <a:spcPct val="50000"/>
              </a:spcBef>
              <a:buClr>
                <a:srgbClr val="C0C0C0"/>
              </a:buClr>
              <a:buSzPct val="80000"/>
              <a:buFont typeface="Wingdings" pitchFamily="2" charset="2"/>
              <a:buChar char="§"/>
              <a:tabLst>
                <a:tab pos="341313" algn="l"/>
                <a:tab pos="1150938" algn="l"/>
              </a:tabLst>
              <a:defRPr/>
            </a:pPr>
            <a:r>
              <a:rPr lang="en-US" dirty="0" smtClean="0"/>
              <a:t>http://blogs.digitalprimates.net/jefftapper</a:t>
            </a:r>
          </a:p>
          <a:p>
            <a:pPr marL="287338" indent="-287338" defTabSz="820738">
              <a:spcBef>
                <a:spcPct val="50000"/>
              </a:spcBef>
              <a:buClr>
                <a:srgbClr val="C0C0C0"/>
              </a:buClr>
              <a:buSzPct val="80000"/>
              <a:buFont typeface="Wingdings" pitchFamily="2" charset="2"/>
              <a:buChar char="§"/>
              <a:tabLst>
                <a:tab pos="341313" algn="l"/>
                <a:tab pos="1150938" algn="l"/>
              </a:tabLst>
              <a:defRPr/>
            </a:pPr>
            <a:r>
              <a:rPr lang="en-US" dirty="0" smtClean="0"/>
              <a:t>Twitter: </a:t>
            </a:r>
            <a:r>
              <a:rPr lang="en-US" dirty="0" err="1" smtClean="0"/>
              <a:t>jefftapper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wrong with #6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Summary: reaching into a child of a child</a:t>
            </a:r>
          </a:p>
          <a:p>
            <a:r>
              <a:rPr lang="en-US" dirty="0" smtClean="0"/>
              <a:t>Description: Components should interact with their children, not their children’s children</a:t>
            </a:r>
          </a:p>
          <a:p>
            <a:r>
              <a:rPr lang="en-US" dirty="0" smtClean="0"/>
              <a:t>Type:  Separation of Concerns, Encapsulation</a:t>
            </a:r>
          </a:p>
          <a:p>
            <a:pPr lvl="0"/>
            <a:r>
              <a:rPr lang="en-US" dirty="0" smtClean="0"/>
              <a:t>Rule: Two dots and </a:t>
            </a:r>
            <a:r>
              <a:rPr lang="en-US" dirty="0" smtClean="0"/>
              <a:t>you are </a:t>
            </a:r>
            <a:r>
              <a:rPr lang="en-US" dirty="0" smtClean="0"/>
              <a:t>out</a:t>
            </a:r>
          </a:p>
          <a:p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#7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mx:LinkButton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label="{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labels.ProcessStatus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}" 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enabled ="{(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gridTests.selectedItems.length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==1 &amp;amp;&amp;amp; 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hasRight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|| 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gridTests.selectedItem.StatusCode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!='XX' &amp;amp;&amp;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amp;gridTests.selectedItem.StatusCode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!='XY')))?((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gridTests.selectedItem.IsDerived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=='n')?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gridTests.selectedItem.StatusCode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!='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YY'&amp;amp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;&amp;amp;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gridTests.selectedItem.StatusCode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!='YX' &amp;amp;&amp;amp;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gridTests.selectedItem.StatusCode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!='XYX'):false)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:false}"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click ="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setTestStatus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(event);"/&gt;</a:t>
            </a:r>
          </a:p>
          <a:p>
            <a:pPr>
              <a:buNone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Rule7.mxml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wrong with #7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Summary: unreadable code</a:t>
            </a:r>
          </a:p>
          <a:p>
            <a:r>
              <a:rPr lang="en-US" dirty="0" smtClean="0"/>
              <a:t>Description: Use functions, not complex binding expressions</a:t>
            </a:r>
          </a:p>
          <a:p>
            <a:r>
              <a:rPr lang="en-US" dirty="0" smtClean="0"/>
              <a:t>Type:  Maintainability</a:t>
            </a:r>
          </a:p>
          <a:p>
            <a:pPr lvl="0"/>
            <a:r>
              <a:rPr lang="en-US" dirty="0" smtClean="0"/>
              <a:t>Rule: Being too clever makes you a dumb-ass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Everyone Writes Bad Code - sometimes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you spend some time in the SDK source code, you can find gems like this:</a:t>
            </a:r>
          </a:p>
          <a:p>
            <a:pPr>
              <a:buNone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changeCount:int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changeCount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=Math.max(1,getStyle("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horizontalChangeCount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"));</a:t>
            </a: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if (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changeCount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* 0 != 0){</a:t>
            </a: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changeCount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= 1;</a:t>
            </a: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To Live By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 smtClean="0"/>
              <a:t>Its never appropriate to use a container when they will never have children.  </a:t>
            </a:r>
          </a:p>
          <a:p>
            <a:pPr lvl="0"/>
            <a:r>
              <a:rPr lang="en-US" dirty="0" smtClean="0"/>
              <a:t>Never use a List based component when list functionality is not needed.</a:t>
            </a:r>
          </a:p>
          <a:p>
            <a:pPr lvl="0"/>
            <a:r>
              <a:rPr lang="en-US" dirty="0" smtClean="0"/>
              <a:t>Modify the Model, Let the View Follow</a:t>
            </a:r>
          </a:p>
          <a:p>
            <a:pPr lvl="0"/>
            <a:r>
              <a:rPr lang="en-US" dirty="0" smtClean="0"/>
              <a:t>Always handle events as locally as possible</a:t>
            </a:r>
          </a:p>
          <a:p>
            <a:pPr lvl="0"/>
            <a:r>
              <a:rPr lang="en-US" dirty="0" smtClean="0"/>
              <a:t>If you find you have a container with only one child, you are probably doing something wrong.</a:t>
            </a:r>
          </a:p>
          <a:p>
            <a:pPr lvl="0"/>
            <a:r>
              <a:rPr lang="en-US" dirty="0" smtClean="0"/>
              <a:t>Don’t be a dumb-ass</a:t>
            </a:r>
          </a:p>
          <a:p>
            <a:pPr lvl="0"/>
            <a:r>
              <a:rPr lang="en-US" dirty="0" smtClean="0"/>
              <a:t>Flex </a:t>
            </a:r>
            <a:r>
              <a:rPr lang="en-US" dirty="0" err="1" smtClean="0"/>
              <a:t>isnt</a:t>
            </a:r>
            <a:r>
              <a:rPr lang="en-US" dirty="0" smtClean="0"/>
              <a:t> broken, you are.</a:t>
            </a:r>
          </a:p>
          <a:p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en-US" sz="29900" dirty="0" smtClean="0"/>
              <a:t>?</a:t>
            </a:r>
            <a:endParaRPr lang="en-US" sz="299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Upcoming talks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Adobe MAX 10/4-10/8 Los Angeles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RIA Unleashed 11/13 Boston </a:t>
            </a:r>
          </a:p>
          <a:p>
            <a:endParaRPr lang="en-US" dirty="0"/>
          </a:p>
        </p:txBody>
      </p:sp>
      <p:pic>
        <p:nvPicPr>
          <p:cNvPr id="1026" name="Picture 2" descr="C:\Users\Jeff Tapper\Downloads\Desktop\riaunleashe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4038600"/>
            <a:ext cx="4660900" cy="2032000"/>
          </a:xfrm>
          <a:prstGeom prst="rect">
            <a:avLst/>
          </a:prstGeom>
          <a:noFill/>
        </p:spPr>
      </p:pic>
      <p:pic>
        <p:nvPicPr>
          <p:cNvPr id="1027" name="Picture 3" descr="C:\Users\Jeff Tapper\Downloads\Desktop\MAX09_Grey_140x130_speake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29400" y="1676400"/>
            <a:ext cx="1778000" cy="1651000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Are You?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Developers who…</a:t>
            </a:r>
          </a:p>
          <a:p>
            <a:pPr lvl="1"/>
            <a:r>
              <a:rPr lang="en-US" dirty="0" smtClean="0"/>
              <a:t>are open to learning</a:t>
            </a:r>
          </a:p>
          <a:p>
            <a:pPr lvl="1"/>
            <a:r>
              <a:rPr lang="en-US" dirty="0" smtClean="0"/>
              <a:t>Have some experience with Flex</a:t>
            </a:r>
          </a:p>
          <a:p>
            <a:pPr lvl="1"/>
            <a:r>
              <a:rPr lang="en-US" dirty="0" smtClean="0"/>
              <a:t>Have a sense of humor</a:t>
            </a:r>
          </a:p>
          <a:p>
            <a:r>
              <a:rPr lang="en-US" dirty="0" smtClean="0"/>
              <a:t>If this isn’t you, you should probably leave</a:t>
            </a:r>
          </a:p>
          <a:p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bad code</a:t>
            </a:r>
          </a:p>
          <a:p>
            <a:r>
              <a:rPr lang="en-US" dirty="0" smtClean="0"/>
              <a:t>Why do developers code badly</a:t>
            </a:r>
          </a:p>
          <a:p>
            <a:r>
              <a:rPr lang="en-US" dirty="0" smtClean="0"/>
              <a:t>Bad Code Samples</a:t>
            </a:r>
          </a:p>
          <a:p>
            <a:r>
              <a:rPr lang="en-US" dirty="0" smtClean="0"/>
              <a:t>Rules to Live By</a:t>
            </a:r>
          </a:p>
          <a:p>
            <a:r>
              <a:rPr lang="en-US" dirty="0" smtClean="0"/>
              <a:t>Questions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Bad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Bad code is…</a:t>
            </a:r>
          </a:p>
          <a:p>
            <a:pPr lvl="1"/>
            <a:r>
              <a:rPr lang="en-US" dirty="0" smtClean="0"/>
              <a:t>Code which doesn’t meet the needs of a project</a:t>
            </a:r>
          </a:p>
          <a:p>
            <a:pPr lvl="2"/>
            <a:r>
              <a:rPr lang="en-US" dirty="0" smtClean="0"/>
              <a:t>Efficiency</a:t>
            </a:r>
          </a:p>
          <a:p>
            <a:pPr lvl="2"/>
            <a:r>
              <a:rPr lang="en-US" dirty="0" smtClean="0"/>
              <a:t>maintainability</a:t>
            </a:r>
          </a:p>
          <a:p>
            <a:pPr lvl="2"/>
            <a:r>
              <a:rPr lang="en-US" dirty="0" smtClean="0"/>
              <a:t>Time to develop</a:t>
            </a:r>
          </a:p>
          <a:p>
            <a:pPr lvl="1"/>
            <a:r>
              <a:rPr lang="en-US" dirty="0" smtClean="0"/>
              <a:t>Code which doesn’t make sense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do developers code badly?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Lack of Time</a:t>
            </a:r>
          </a:p>
          <a:p>
            <a:r>
              <a:rPr lang="en-US" dirty="0" smtClean="0"/>
              <a:t>Lack of Knowledge</a:t>
            </a:r>
          </a:p>
          <a:p>
            <a:r>
              <a:rPr lang="en-US" dirty="0" smtClean="0"/>
              <a:t>Lack of Caring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of my bad code…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XMLListener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extends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EventDispatcher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i="1" dirty="0" smtClean="0">
                <a:latin typeface="Courier New" pitchFamily="49" charset="0"/>
                <a:cs typeface="Courier New" pitchFamily="49" charset="0"/>
              </a:rPr>
              <a:t>// FIXME!  - JT - yes, </a:t>
            </a:r>
            <a:r>
              <a:rPr lang="en-US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i="1" dirty="0" smtClean="0">
                <a:latin typeface="Courier New" pitchFamily="49" charset="0"/>
                <a:cs typeface="Courier New" pitchFamily="49" charset="0"/>
              </a:rPr>
              <a:t> know this is</a:t>
            </a:r>
          </a:p>
          <a:p>
            <a:pPr>
              <a:buNone/>
            </a:pPr>
            <a:r>
              <a:rPr lang="en-US" i="1" dirty="0" smtClean="0">
                <a:latin typeface="Courier New" pitchFamily="49" charset="0"/>
                <a:cs typeface="Courier New" pitchFamily="49" charset="0"/>
              </a:rPr>
              <a:t>// not the right solution</a:t>
            </a:r>
          </a:p>
          <a:p>
            <a:pPr>
              <a:buNone/>
            </a:pPr>
            <a:r>
              <a:rPr lang="en-US" i="1" dirty="0" smtClean="0">
                <a:latin typeface="Courier New" pitchFamily="49" charset="0"/>
                <a:cs typeface="Courier New" pitchFamily="49" charset="0"/>
              </a:rPr>
              <a:t>// but </a:t>
            </a:r>
            <a:r>
              <a:rPr lang="en-US" i="1" dirty="0" err="1" smtClean="0">
                <a:latin typeface="Courier New" pitchFamily="49" charset="0"/>
                <a:cs typeface="Courier New" pitchFamily="49" charset="0"/>
              </a:rPr>
              <a:t>im</a:t>
            </a:r>
            <a:r>
              <a:rPr lang="en-US" i="1" dirty="0" smtClean="0">
                <a:latin typeface="Courier New" pitchFamily="49" charset="0"/>
                <a:cs typeface="Courier New" pitchFamily="49" charset="0"/>
              </a:rPr>
              <a:t> making the socket public so I</a:t>
            </a:r>
          </a:p>
          <a:p>
            <a:pPr>
              <a:buNone/>
            </a:pPr>
            <a:r>
              <a:rPr lang="en-US" i="1" dirty="0" smtClean="0">
                <a:latin typeface="Courier New" pitchFamily="49" charset="0"/>
                <a:cs typeface="Courier New" pitchFamily="49" charset="0"/>
              </a:rPr>
              <a:t>// can attach a listener to it</a:t>
            </a:r>
          </a:p>
          <a:p>
            <a:pPr>
              <a:buNone/>
            </a:pPr>
            <a:r>
              <a:rPr lang="en-US" i="1" dirty="0" smtClean="0">
                <a:latin typeface="Courier New" pitchFamily="49" charset="0"/>
                <a:cs typeface="Courier New" pitchFamily="49" charset="0"/>
              </a:rPr>
              <a:t>// this can clearly be done better, but </a:t>
            </a:r>
            <a:r>
              <a:rPr lang="en-US" i="1" dirty="0" err="1" smtClean="0">
                <a:latin typeface="Courier New" pitchFamily="49" charset="0"/>
                <a:cs typeface="Courier New" pitchFamily="49" charset="0"/>
              </a:rPr>
              <a:t>im</a:t>
            </a:r>
            <a:endParaRPr lang="en-US" i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i="1" dirty="0" smtClean="0">
                <a:latin typeface="Courier New" pitchFamily="49" charset="0"/>
                <a:cs typeface="Courier New" pitchFamily="49" charset="0"/>
              </a:rPr>
              <a:t>// tired, and this is what </a:t>
            </a:r>
            <a:r>
              <a:rPr lang="en-US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i="1" dirty="0" smtClean="0">
                <a:latin typeface="Courier New" pitchFamily="49" charset="0"/>
                <a:cs typeface="Courier New" pitchFamily="49" charset="0"/>
              </a:rPr>
              <a:t> have at the </a:t>
            </a:r>
          </a:p>
          <a:p>
            <a:pPr>
              <a:buNone/>
            </a:pPr>
            <a:r>
              <a:rPr lang="en-US" i="1" dirty="0" smtClean="0">
                <a:latin typeface="Courier New" pitchFamily="49" charset="0"/>
                <a:cs typeface="Courier New" pitchFamily="49" charset="0"/>
              </a:rPr>
              <a:t>// moment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socket:XMLSocket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 consequences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Bad code can lead to</a:t>
            </a:r>
          </a:p>
          <a:p>
            <a:pPr lvl="1"/>
            <a:r>
              <a:rPr lang="en-US" dirty="0" smtClean="0"/>
              <a:t>Delays</a:t>
            </a:r>
          </a:p>
          <a:p>
            <a:pPr lvl="1"/>
            <a:r>
              <a:rPr lang="en-US" dirty="0" smtClean="0"/>
              <a:t>Project failure</a:t>
            </a:r>
          </a:p>
          <a:p>
            <a:pPr lvl="1"/>
            <a:r>
              <a:rPr lang="en-US" dirty="0" smtClean="0"/>
              <a:t>Job loss</a:t>
            </a:r>
          </a:p>
          <a:p>
            <a:pPr lvl="1"/>
            <a:r>
              <a:rPr lang="en-US" dirty="0" smtClean="0"/>
              <a:t>Death</a:t>
            </a:r>
            <a:endParaRPr lang="en-US" dirty="0"/>
          </a:p>
        </p:txBody>
      </p:sp>
      <p:pic>
        <p:nvPicPr>
          <p:cNvPr id="4" name="Picture 3" descr="Pete In Focu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29000" y="2571750"/>
            <a:ext cx="5715000" cy="4286250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mx:VBox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xmlns:mx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="http://www.adobe.com/2006/mxml"&gt;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&lt;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mx:TextInput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id="username" width="150"/&gt;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&lt;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mx:TextInput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id="password" width="150"/&gt;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&lt;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mx:VBox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width=“150" height="10"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styleName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="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doubleLine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"/&gt;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&lt;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mx:Button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label="submit"/&gt;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&lt;/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mx:VBox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>
              <a:buNone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Main.css</a:t>
            </a:r>
          </a:p>
          <a:p>
            <a:pPr>
              <a:buNone/>
            </a:pPr>
            <a:r>
              <a:rPr lang="en-US" sz="2000" dirty="0" smtClean="0"/>
              <a:t>.</a:t>
            </a:r>
            <a:r>
              <a:rPr lang="en-US" sz="2000" dirty="0" err="1" smtClean="0"/>
              <a:t>doubleLine</a:t>
            </a:r>
            <a:r>
              <a:rPr lang="en-US" sz="2000" dirty="0" smtClean="0"/>
              <a:t>{</a:t>
            </a:r>
          </a:p>
          <a:p>
            <a:pPr>
              <a:buNone/>
            </a:pPr>
            <a:r>
              <a:rPr lang="en-US" sz="2000" dirty="0" smtClean="0"/>
              <a:t>background-image: Embed("/assets/images/doubleLine.png");</a:t>
            </a:r>
          </a:p>
          <a:p>
            <a:pPr>
              <a:buNone/>
            </a:pPr>
            <a:r>
              <a:rPr lang="en-US" sz="2000" dirty="0" smtClean="0"/>
              <a:t>}</a:t>
            </a:r>
          </a:p>
          <a:p>
            <a:pPr lvl="0">
              <a:buNone/>
            </a:pPr>
            <a:r>
              <a:rPr lang="en-US" sz="2000" dirty="0" smtClean="0"/>
              <a:t>Rule1.mxml</a:t>
            </a:r>
          </a:p>
          <a:p>
            <a:pPr>
              <a:buNone/>
            </a:pPr>
            <a:endParaRPr lang="en-US" sz="20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P-Dark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DP-Dark</Template>
  <TotalTime>733</TotalTime>
  <Words>745</Words>
  <Application>Microsoft Office PowerPoint</Application>
  <PresentationFormat>On-screen Show (4:3)</PresentationFormat>
  <Paragraphs>208</Paragraphs>
  <Slides>26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DP-Dark</vt:lpstr>
      <vt:lpstr>How not to code Flex Applications</vt:lpstr>
      <vt:lpstr>Who Am I</vt:lpstr>
      <vt:lpstr>Who Are You?</vt:lpstr>
      <vt:lpstr>Agenda</vt:lpstr>
      <vt:lpstr>What is Bad Code</vt:lpstr>
      <vt:lpstr>Why do developers code badly?</vt:lpstr>
      <vt:lpstr>Some of my bad code…</vt:lpstr>
      <vt:lpstr>What are the consequences</vt:lpstr>
      <vt:lpstr>Sample 1</vt:lpstr>
      <vt:lpstr>What is wrong with #1</vt:lpstr>
      <vt:lpstr>#2</vt:lpstr>
      <vt:lpstr>What is wrong with #2</vt:lpstr>
      <vt:lpstr>#3</vt:lpstr>
      <vt:lpstr>What is wrong with #3</vt:lpstr>
      <vt:lpstr>#4</vt:lpstr>
      <vt:lpstr>What is wrong with #4</vt:lpstr>
      <vt:lpstr>#5</vt:lpstr>
      <vt:lpstr>What is wrong with #5</vt:lpstr>
      <vt:lpstr>#6</vt:lpstr>
      <vt:lpstr>What is wrong with #6</vt:lpstr>
      <vt:lpstr>#7</vt:lpstr>
      <vt:lpstr>What is wrong with #7</vt:lpstr>
      <vt:lpstr>Everyone Writes Bad Code - sometimes</vt:lpstr>
      <vt:lpstr>Rules To Live By</vt:lpstr>
      <vt:lpstr>Questions</vt:lpstr>
      <vt:lpstr>Upcoming talks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not to code Flex Applications</dc:title>
  <dc:creator>Jeff Tapper</dc:creator>
  <cp:lastModifiedBy>Jeff Tapper</cp:lastModifiedBy>
  <cp:revision>51</cp:revision>
  <dcterms:created xsi:type="dcterms:W3CDTF">2009-05-12T15:12:41Z</dcterms:created>
  <dcterms:modified xsi:type="dcterms:W3CDTF">2009-08-12T21:19:01Z</dcterms:modified>
</cp:coreProperties>
</file>