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71" r:id="rId5"/>
    <p:sldId id="281" r:id="rId6"/>
    <p:sldId id="266" r:id="rId7"/>
    <p:sldId id="282" r:id="rId8"/>
    <p:sldId id="283" r:id="rId9"/>
    <p:sldId id="284" r:id="rId10"/>
    <p:sldId id="285" r:id="rId11"/>
    <p:sldId id="286" r:id="rId12"/>
    <p:sldId id="263" r:id="rId13"/>
    <p:sldId id="272" r:id="rId14"/>
    <p:sldId id="261" r:id="rId15"/>
    <p:sldId id="268" r:id="rId16"/>
    <p:sldId id="269" r:id="rId17"/>
    <p:sldId id="270" r:id="rId18"/>
    <p:sldId id="273" r:id="rId19"/>
    <p:sldId id="274" r:id="rId20"/>
    <p:sldId id="264" r:id="rId21"/>
    <p:sldId id="275" r:id="rId22"/>
    <p:sldId id="276" r:id="rId23"/>
    <p:sldId id="265" r:id="rId24"/>
    <p:sldId id="277" r:id="rId25"/>
    <p:sldId id="279" r:id="rId26"/>
    <p:sldId id="287" r:id="rId27"/>
    <p:sldId id="288" r:id="rId28"/>
    <p:sldId id="289" r:id="rId29"/>
    <p:sldId id="280" r:id="rId30"/>
    <p:sldId id="290" r:id="rId31"/>
    <p:sldId id="267" r:id="rId32"/>
    <p:sldId id="26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CC"/>
    <a:srgbClr val="3333CC"/>
    <a:srgbClr val="0033CC"/>
    <a:srgbClr val="FF6600"/>
    <a:srgbClr val="FF3300"/>
    <a:srgbClr val="008000"/>
    <a:srgbClr val="4D4D4D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32787"/>
    <p:restoredTop sz="90929"/>
  </p:normalViewPr>
  <p:slideViewPr>
    <p:cSldViewPr>
      <p:cViewPr varScale="1">
        <p:scale>
          <a:sx n="112" d="100"/>
          <a:sy n="112" d="100"/>
        </p:scale>
        <p:origin x="-16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EBFC47-C015-4113-8533-F896E6B2E8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209800"/>
            <a:ext cx="6019800" cy="2057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60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0960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66CC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6154" name="Text Box 10"/>
          <p:cNvSpPr txBox="1">
            <a:spLocks noChangeArrowheads="1"/>
          </p:cNvSpPr>
          <p:nvPr userDrawn="1"/>
        </p:nvSpPr>
        <p:spPr bwMode="auto">
          <a:xfrm>
            <a:off x="685800" y="6553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 userDrawn="1"/>
        </p:nvSpPr>
        <p:spPr bwMode="auto">
          <a:xfrm>
            <a:off x="1447800" y="64008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Arial" charset="0"/>
              </a:rPr>
              <a:t>www.cfunited.com</a:t>
            </a:r>
            <a:endParaRPr lang="en-US" sz="1200" b="1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95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95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6564312" y="64500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B6BBBA22-F9E1-4433-9F24-FFCAE34E9F44}" type="slidenum">
              <a:rPr lang="en-US" sz="1200" b="1">
                <a:latin typeface="Arial" charset="0"/>
              </a:rPr>
              <a:pPr/>
              <a:t>‹#›</a:t>
            </a:fld>
            <a:endParaRPr lang="en-US" sz="1200" b="1" dirty="0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533400" y="6450013"/>
            <a:ext cx="4701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www.cfunited.com | </a:t>
            </a:r>
            <a:r>
              <a:rPr lang="en-US" sz="1200" b="0" dirty="0" err="1" smtClean="0">
                <a:latin typeface="Calibri" pitchFamily="34" charset="0"/>
                <a:cs typeface="Calibri" pitchFamily="34" charset="0"/>
              </a:rPr>
              <a:t>GeoLocation</a:t>
            </a: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 with ColdFusion by O</a:t>
            </a:r>
            <a:r>
              <a:rPr lang="tr-TR" sz="1200" b="0" dirty="0" smtClean="0">
                <a:latin typeface="Calibri" pitchFamily="34" charset="0"/>
                <a:cs typeface="Calibri" pitchFamily="34" charset="0"/>
              </a:rPr>
              <a:t>ğuz</a:t>
            </a:r>
            <a:r>
              <a:rPr lang="tr-TR" sz="1200" b="0" baseline="0" dirty="0" smtClean="0">
                <a:latin typeface="Calibri" pitchFamily="34" charset="0"/>
                <a:cs typeface="Calibri" pitchFamily="34" charset="0"/>
              </a:rPr>
              <a:t> Demirkapı</a:t>
            </a: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660400" indent="-6604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alphaUcPeriod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1035050" indent="-5778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409700" indent="-495300" algn="l" rtl="0" fontAlgn="base">
        <a:spcBef>
          <a:spcPct val="20000"/>
        </a:spcBef>
        <a:spcAft>
          <a:spcPct val="0"/>
        </a:spcAft>
        <a:buClr>
          <a:schemeClr val="folHlink"/>
        </a:buClr>
        <a:buAutoNum type="alphaLcParenR"/>
        <a:defRPr sz="2400">
          <a:solidFill>
            <a:srgbClr val="4D4D4D"/>
          </a:solidFill>
          <a:latin typeface="Calibri" pitchFamily="34" charset="0"/>
          <a:cs typeface="Calibri" pitchFamily="34" charset="0"/>
        </a:defRPr>
      </a:lvl3pPr>
      <a:lvl4pPr marL="17843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bg2"/>
          </a:solidFill>
          <a:latin typeface="Calibri" pitchFamily="34" charset="0"/>
          <a:cs typeface="Calibri" pitchFamily="34" charset="0"/>
        </a:defRPr>
      </a:lvl4pPr>
      <a:lvl5pPr marL="22415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hyperlink" Target="http://www.adobe.com/devnet/flex/tourdeflex/planetary_dashboar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hyperlink" Target="http://en.wikipedia.org/wiki/Geocod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eo_(marketing)" TargetMode="External"/><Relationship Id="rId3" Type="http://schemas.openxmlformats.org/officeDocument/2006/relationships/hyperlink" Target="http://en.wikipedia.org/wiki/Geo_targeting" TargetMode="External"/><Relationship Id="rId5" Type="http://schemas.openxmlformats.org/officeDocument/2006/relationships/hyperlink" Target="http://en.wikipedia.org/wiki/Geotagg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hyperlink" Target="http://ip2location.com/" TargetMode="External"/><Relationship Id="rId5" Type="http://schemas.openxmlformats.org/officeDocument/2006/relationships/hyperlink" Target="http://maxmind.com/" TargetMode="External"/><Relationship Id="rId7" Type="http://schemas.openxmlformats.org/officeDocument/2006/relationships/hyperlink" Target="http://ipligenc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names.org/" TargetMode="External"/><Relationship Id="rId3" Type="http://schemas.openxmlformats.org/officeDocument/2006/relationships/hyperlink" Target="http://ipinfodb.com/" TargetMode="External"/><Relationship Id="rId6" Type="http://schemas.openxmlformats.org/officeDocument/2006/relationships/hyperlink" Target="http://hostip.info/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hyperlink" Target="http://geolite.maxmind.com/downloa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geonames.org/" TargetMode="External"/><Relationship Id="rId3" Type="http://schemas.openxmlformats.org/officeDocument/2006/relationships/hyperlink" Target="http://www.ipinfodb.com/ip_database.php" TargetMode="External"/><Relationship Id="rId5" Type="http://schemas.openxmlformats.org/officeDocument/2006/relationships/hyperlink" Target="http://www.hostip.info/dl/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hyperlink" Target="http://googlegeocode.riaforg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avainetlocator.sourceforge.net/" TargetMode="External"/><Relationship Id="rId3" Type="http://schemas.openxmlformats.org/officeDocument/2006/relationships/hyperlink" Target="http://geomind.riaforge.org/" TargetMode="External"/><Relationship Id="rId5" Type="http://schemas.openxmlformats.org/officeDocument/2006/relationships/hyperlink" Target="http://simplegeocode.riaforge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fgooglemap.riaforge.org/" TargetMode="External"/><Relationship Id="rId3" Type="http://schemas.openxmlformats.org/officeDocument/2006/relationships/hyperlink" Target="http://www.coldfusionguy.com/googlemaps/cf_gmap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hyperlink" Target="http://developer.yahoo.com/maps/flash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obe.com/devnet/flex/tourdeflex/" TargetMode="External"/><Relationship Id="rId3" Type="http://schemas.openxmlformats.org/officeDocument/2006/relationships/hyperlink" Target="http://code.google.com/apis/maps/documentation/flash/" TargetMode="External"/><Relationship Id="rId5" Type="http://schemas.openxmlformats.org/officeDocument/2006/relationships/hyperlink" Target="http://www.microsoft.com/maps/develope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hyperlink" Target="http://blog.demirkapi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eolocation" TargetMode="External"/><Relationship Id="rId3" Type="http://schemas.openxmlformats.org/officeDocument/2006/relationships/hyperlink" Target="http://riaforge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demirkapi.net/" TargetMode="External"/><Relationship Id="rId3" Type="http://schemas.openxmlformats.org/officeDocument/2006/relationships/hyperlink" Target="mailto:presentations@demirkapi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ligence.com/worldmap/internet-map.jpg" TargetMode="Externa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with ColdFusion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O</a:t>
            </a:r>
            <a:r>
              <a:rPr lang="tr-TR" sz="3200" dirty="0" smtClean="0"/>
              <a:t>ğuz Demirkapı</a:t>
            </a:r>
          </a:p>
          <a:p>
            <a:r>
              <a:rPr lang="tr-TR" sz="2000" dirty="0" smtClean="0"/>
              <a:t>CTO | NicheClick Media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De Flex Planetary Dashboard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1925" y="1919608"/>
            <a:ext cx="6280150" cy="400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524000"/>
            <a:ext cx="681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  <a:hlinkClick r:id="rId3"/>
              </a:rPr>
              <a:t>http://www.adobe.com/devnet/flex/tourdeflex/planetary_dashboard/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Samples – Mobile Devices</a:t>
            </a:r>
            <a:endParaRPr lang="en-US" dirty="0"/>
          </a:p>
        </p:txBody>
      </p:sp>
      <p:pic>
        <p:nvPicPr>
          <p:cNvPr id="6" name="Picture 5" descr="geo513685506_48ab48af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34" y="1676400"/>
            <a:ext cx="2292366" cy="3886200"/>
          </a:xfrm>
          <a:prstGeom prst="rect">
            <a:avLst/>
          </a:prstGeom>
        </p:spPr>
      </p:pic>
      <p:pic>
        <p:nvPicPr>
          <p:cNvPr id="9" name="Content Placeholder 8" descr="geo intro-iphone-mapscompass-2009062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600" y="1752600"/>
            <a:ext cx="5518355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Location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Latitude, longitude and altitude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Place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Location + meaning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Speed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others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>
                <a:hlinkClick r:id="rId2"/>
              </a:rPr>
              <a:t>GeoMarketing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Geo Targeting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GeoCoding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GeoTagging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We Have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3600" dirty="0" smtClean="0"/>
              <a:t>A</a:t>
            </a:r>
            <a:r>
              <a:rPr lang="en-US" sz="3600" dirty="0" smtClean="0"/>
              <a:t>n Internet-connected computer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smtClean="0"/>
              <a:t>M</a:t>
            </a:r>
            <a:r>
              <a:rPr lang="en-US" sz="3600" dirty="0" err="1" smtClean="0"/>
              <a:t>obile</a:t>
            </a:r>
            <a:r>
              <a:rPr lang="en-US" sz="3600" dirty="0" smtClean="0"/>
              <a:t> device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smtClean="0"/>
              <a:t>W</a:t>
            </a:r>
            <a:r>
              <a:rPr lang="en-US" sz="3600" dirty="0" err="1" smtClean="0"/>
              <a:t>ebsite</a:t>
            </a:r>
            <a:r>
              <a:rPr lang="en-US" sz="3600" dirty="0" smtClean="0"/>
              <a:t> visitor </a:t>
            </a:r>
            <a:endParaRPr lang="tr-TR" sz="3600" dirty="0" smtClean="0"/>
          </a:p>
        </p:txBody>
      </p:sp>
      <p:pic>
        <p:nvPicPr>
          <p:cNvPr id="4" name="Picture 3" descr="my-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743200"/>
            <a:ext cx="31337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How We Detect?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GPS (Global Positioning System)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IP Address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MAC Address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Devices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RFID (Radio-frequency identification)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WiFi Connection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Or custom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GPS (Global Positioning System)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Uses signals from 24 satellites (about 10 at a time)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Calculates position by knowing the position of the satellites and the delay in time from each satellite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Accuracy for commercial version </a:t>
            </a:r>
            <a:r>
              <a:rPr lang="en-US" dirty="0" smtClean="0"/>
              <a:t>~50ft (15 m)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 (Towers)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Mobile decide connection points such as cell phone tower data can be used to find a device’s location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phone connects to a single tower at a time – the one w/ the strongest signal (closest)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Each tower has a unique ID made up of a MCC, MNC, LAC and CID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 MCC &amp; MNC are specific to a country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 LAC &amp; CID are unique to each tower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There are a lot of towers!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 (Applications)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iPhone</a:t>
            </a:r>
            <a:r>
              <a:rPr lang="en-US" dirty="0" smtClean="0"/>
              <a:t>, BlackBerry and other smart phones has already embedded 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Requires a data connection to the internet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Loopt</a:t>
            </a:r>
            <a:r>
              <a:rPr lang="en-US" dirty="0" smtClean="0"/>
              <a:t>, Google Latitude, </a:t>
            </a:r>
            <a:r>
              <a:rPr lang="en-US" dirty="0" err="1" smtClean="0"/>
              <a:t>BrightKite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(IP)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devices on the Internet have an 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Wired Networks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DSL/Cable/</a:t>
            </a:r>
            <a:r>
              <a:rPr lang="en-US" dirty="0" err="1" smtClean="0"/>
              <a:t>FiOS</a:t>
            </a:r>
            <a:r>
              <a:rPr lang="en-US" dirty="0" smtClean="0"/>
              <a:t>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Enterprise Networks: Wire maps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Wireless Networks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Base station locations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Network measurements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Signal strengths from clients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Time to arrival of signals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endParaRPr lang="tr-TR" dirty="0" smtClean="0"/>
          </a:p>
        </p:txBody>
      </p:sp>
      <p:pic>
        <p:nvPicPr>
          <p:cNvPr id="4" name="Picture 3" descr="GLOBE_I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81200"/>
            <a:ext cx="1579976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(IP) &amp; ISPs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ea typeface="+mn-ea"/>
              </a:rPr>
              <a:t>ISP’s are in a key position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+mn-ea"/>
              </a:rPr>
              <a:t>All IPs are registered and it is possible to detect 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the IP owner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RIPE, ARIN, APNIC etc.</a:t>
            </a:r>
            <a:endParaRPr lang="en-US" dirty="0">
              <a:solidFill>
                <a:schemeClr val="tx1"/>
              </a:solidFill>
              <a:ea typeface="+mn-ea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+mn-ea"/>
              </a:rPr>
              <a:t>ISPs can assign location information for IP blocks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About 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CTO at </a:t>
            </a:r>
            <a:r>
              <a:rPr lang="en-US" sz="2200" dirty="0" err="1" smtClean="0"/>
              <a:t>NicheClick</a:t>
            </a:r>
            <a:r>
              <a:rPr lang="en-US" sz="2200" dirty="0" smtClean="0"/>
              <a:t> Media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Coding since ‘85, CGI Programming since ’94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ColdFusion Developer since ’97 (Flex since ‘07)</a:t>
            </a:r>
            <a:endParaRPr lang="tr-TR" sz="2200" dirty="0" smtClean="0"/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Adobe Certified Expert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Founder of ColdFusion Users Group Turkey </a:t>
            </a:r>
            <a:r>
              <a:rPr lang="tr-TR" sz="2200" dirty="0" smtClean="0"/>
              <a:t>(‘99)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Founder and Manager of </a:t>
            </a:r>
            <a:r>
              <a:rPr lang="en-US" sz="2200" dirty="0" smtClean="0"/>
              <a:t>Orange County Adobe Developers User Group</a:t>
            </a:r>
            <a:r>
              <a:rPr lang="tr-TR" sz="2200" dirty="0" smtClean="0"/>
              <a:t> (OCDev.org)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Interested in ColdFusion, Flex, AIR, Ajax, Frameworks, i18N, L10N, G11N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Have big interest in Epistemology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Working in </a:t>
            </a:r>
            <a:r>
              <a:rPr lang="en-US" sz="2200" dirty="0" err="1" smtClean="0"/>
              <a:t>Aliso</a:t>
            </a:r>
            <a:r>
              <a:rPr lang="en-US" sz="2200" dirty="0" smtClean="0"/>
              <a:t> Viejo, CA and living in Dana Point, CA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Personal blog: http://blog.demirkapi.net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Detecting/Converting Data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IP to Location (Country, Region, City, ZIP)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IP to ISP, Domain Name, Net Speed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IP to Lat/Long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IP to </a:t>
            </a:r>
            <a:r>
              <a:rPr lang="en-US" dirty="0" err="1" smtClean="0"/>
              <a:t>Timezone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IP to Area / IDD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IP to Weather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Address to 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Address to Lat/Long, </a:t>
            </a:r>
            <a:r>
              <a:rPr lang="en-US" dirty="0" err="1" smtClean="0"/>
              <a:t>Timezone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ZIP to Lat/Long, </a:t>
            </a:r>
            <a:r>
              <a:rPr lang="en-US" dirty="0" err="1" smtClean="0"/>
              <a:t>Timezone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Detecting/Converting Data – Services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Geonames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http://geonames.org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IPInfoDB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http://ipinfodb.com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IP2Location (</a:t>
            </a:r>
            <a:r>
              <a:rPr lang="en-US" dirty="0" smtClean="0">
                <a:hlinkClick r:id="rId4"/>
              </a:rPr>
              <a:t>http://ip2location.com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MaxMind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http://maxmind.com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HostIP.info (</a:t>
            </a:r>
            <a:r>
              <a:rPr lang="en-US" dirty="0" smtClean="0">
                <a:hlinkClick r:id="rId6"/>
              </a:rPr>
              <a:t>http://hostip.info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Ipligence</a:t>
            </a:r>
            <a:r>
              <a:rPr lang="en-US" dirty="0" smtClean="0"/>
              <a:t> (</a:t>
            </a:r>
            <a:r>
              <a:rPr lang="en-US" dirty="0" smtClean="0">
                <a:hlinkClick r:id="rId7"/>
              </a:rPr>
              <a:t>http://ipligence.com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and tons of others …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Detecting/Converting Data – Databases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Geonames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>
                <a:hlinkClick r:id="rId2"/>
              </a:rPr>
              <a:t>http://download.geonames.org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IPInfoDB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>
                <a:hlinkClick r:id="rId3"/>
              </a:rPr>
              <a:t>http://www.ipinfodb.com/ip_database.php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MaxMind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>
                <a:hlinkClick r:id="rId4"/>
              </a:rPr>
              <a:t>http://geolite.maxmind.com/download/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HostIP.info</a:t>
            </a:r>
          </a:p>
          <a:p>
            <a:pPr lvl="2">
              <a:buNone/>
            </a:pPr>
            <a:r>
              <a:rPr lang="en-US" dirty="0" smtClean="0">
                <a:ea typeface="+mn-ea"/>
                <a:hlinkClick r:id="rId5"/>
              </a:rPr>
              <a:t>http://www.hostip.info/dl/</a:t>
            </a:r>
            <a:r>
              <a:rPr lang="en-US" dirty="0" smtClean="0">
                <a:ea typeface="+mn-ea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Tons of other commercial DBs</a:t>
            </a:r>
            <a:endParaRPr lang="en-US" dirty="0">
              <a:ea typeface="+mn-ea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ColdFusion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InetAddressLocator</a:t>
            </a:r>
            <a:endParaRPr lang="en-US" dirty="0" smtClean="0"/>
          </a:p>
          <a:p>
            <a:pPr lvl="2">
              <a:buNone/>
            </a:pPr>
            <a:r>
              <a:rPr lang="tr-TR" dirty="0" smtClean="0">
                <a:hlinkClick r:id="rId2"/>
              </a:rPr>
              <a:t>http://javainetlocator.sourceforge.net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GeoMind</a:t>
            </a:r>
            <a:r>
              <a:rPr lang="en-US" dirty="0" smtClean="0"/>
              <a:t> (Uses </a:t>
            </a:r>
            <a:r>
              <a:rPr lang="en-US" dirty="0" err="1" smtClean="0"/>
              <a:t>MaxMind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tr-TR" dirty="0" smtClean="0">
                <a:hlinkClick r:id="rId3"/>
              </a:rPr>
              <a:t>http://geomind.riaforge.org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Google </a:t>
            </a:r>
            <a:r>
              <a:rPr lang="en-US" dirty="0" err="1" smtClean="0"/>
              <a:t>GeoCode</a:t>
            </a:r>
            <a:endParaRPr lang="en-US" dirty="0" smtClean="0"/>
          </a:p>
          <a:p>
            <a:pPr lvl="2">
              <a:buNone/>
            </a:pPr>
            <a:r>
              <a:rPr lang="tr-TR" dirty="0" smtClean="0">
                <a:hlinkClick r:id="rId4"/>
              </a:rPr>
              <a:t>http://googlegeocode.riaforge.org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SimpleGeocode</a:t>
            </a:r>
            <a:endParaRPr lang="en-US" dirty="0" smtClean="0"/>
          </a:p>
          <a:p>
            <a:pPr lvl="2">
              <a:buNone/>
            </a:pPr>
            <a:r>
              <a:rPr lang="tr-TR" dirty="0" smtClean="0">
                <a:hlinkClick r:id="rId5"/>
              </a:rPr>
              <a:t>http://simplegeocode.riaforge.org</a:t>
            </a:r>
            <a:r>
              <a:rPr lang="en-US" dirty="0" smtClean="0"/>
              <a:t>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Data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3200" dirty="0" smtClean="0"/>
              <a:t>Maps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Google Maps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Yahoo Maps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Mapquest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Bing Maps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ColdFusion Tools for Mapping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CF_GoogleMap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hlinkClick r:id="rId2"/>
              </a:rPr>
              <a:t>http://cfgooglemap.riaforge.org</a:t>
            </a:r>
            <a:r>
              <a:rPr lang="en-US" sz="2000" dirty="0" smtClean="0"/>
              <a:t> </a:t>
            </a: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cf_gMap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hlinkClick r:id="rId3"/>
              </a:rPr>
              <a:t>http://www.coldfusionguy.com/googlemaps/cf_gmap.htm</a:t>
            </a:r>
            <a:r>
              <a:rPr lang="tr-TR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ColdFusion 9 </a:t>
            </a:r>
            <a:r>
              <a:rPr lang="en-US" dirty="0" err="1" smtClean="0"/>
              <a:t>CFmap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ColdFusion 9 has embedded tag as </a:t>
            </a:r>
            <a:r>
              <a:rPr lang="en-US" dirty="0" err="1" smtClean="0"/>
              <a:t>CFmap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tr-TR" sz="2000" dirty="0" smtClean="0"/>
              <a:t>Embeds a Google Map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/>
              <a:t>Google API keys must be defined</a:t>
            </a:r>
          </a:p>
          <a:p>
            <a:pPr lvl="2">
              <a:buFont typeface="Arial" pitchFamily="34" charset="0"/>
              <a:buChar char="•"/>
            </a:pPr>
            <a:r>
              <a:rPr lang="tr-TR" sz="1600" dirty="0" smtClean="0"/>
              <a:t>CFAjaximport</a:t>
            </a:r>
          </a:p>
          <a:p>
            <a:pPr lvl="3">
              <a:buFont typeface="Arial" pitchFamily="34" charset="0"/>
              <a:buChar char="•"/>
            </a:pPr>
            <a:r>
              <a:rPr lang="en-US" sz="1200" dirty="0" smtClean="0"/>
              <a:t>&lt;</a:t>
            </a:r>
            <a:r>
              <a:rPr lang="en-US" sz="1200" dirty="0" err="1" smtClean="0"/>
              <a:t>cfajaximport</a:t>
            </a:r>
            <a:r>
              <a:rPr lang="en-US" sz="1200" dirty="0" smtClean="0"/>
              <a:t> </a:t>
            </a:r>
            <a:r>
              <a:rPr lang="en-US" sz="1200" dirty="0" err="1" smtClean="0"/>
              <a:t>params</a:t>
            </a:r>
            <a:r>
              <a:rPr lang="en-US" sz="1200" dirty="0" smtClean="0"/>
              <a:t>="#{</a:t>
            </a:r>
            <a:r>
              <a:rPr lang="en-US" sz="1200" dirty="0" err="1" smtClean="0"/>
              <a:t>googlemapkey</a:t>
            </a:r>
            <a:r>
              <a:rPr lang="en-US" sz="1200" dirty="0" smtClean="0"/>
              <a:t>='Map API Key'}#" &gt;</a:t>
            </a:r>
            <a:endParaRPr lang="tr-TR" sz="1600" dirty="0" smtClean="0"/>
          </a:p>
          <a:p>
            <a:pPr lvl="2">
              <a:buFont typeface="Arial" pitchFamily="34" charset="0"/>
              <a:buChar char="•"/>
            </a:pPr>
            <a:r>
              <a:rPr lang="tr-TR" sz="1600" dirty="0" smtClean="0"/>
              <a:t>Application.cfc</a:t>
            </a:r>
          </a:p>
          <a:p>
            <a:pPr lvl="3">
              <a:buFont typeface="Arial" pitchFamily="34" charset="0"/>
              <a:buChar char="•"/>
            </a:pPr>
            <a:r>
              <a:rPr lang="en-US" sz="1200" dirty="0" smtClean="0"/>
              <a:t>&lt;</a:t>
            </a:r>
            <a:r>
              <a:rPr lang="en-US" sz="1200" dirty="0" err="1" smtClean="0"/>
              <a:t>cfset</a:t>
            </a:r>
            <a:r>
              <a:rPr lang="en-US" sz="1200" dirty="0" smtClean="0"/>
              <a:t> </a:t>
            </a:r>
            <a:r>
              <a:rPr lang="en-US" sz="1200" dirty="0" err="1" smtClean="0"/>
              <a:t>this.googlemapkey</a:t>
            </a:r>
            <a:r>
              <a:rPr lang="en-US" sz="1200" dirty="0" smtClean="0"/>
              <a:t>="</a:t>
            </a:r>
            <a:r>
              <a:rPr lang="en-US" sz="1200" i="1" dirty="0" smtClean="0"/>
              <a:t>Map API Key</a:t>
            </a:r>
            <a:r>
              <a:rPr lang="en-US" sz="1200" dirty="0" smtClean="0"/>
              <a:t>"&gt; </a:t>
            </a:r>
            <a:endParaRPr lang="tr-TR" sz="1600" dirty="0" smtClean="0"/>
          </a:p>
          <a:p>
            <a:pPr lvl="2">
              <a:buFont typeface="Arial" pitchFamily="34" charset="0"/>
              <a:buChar char="•"/>
            </a:pPr>
            <a:r>
              <a:rPr lang="tr-TR" sz="1600" dirty="0" smtClean="0"/>
              <a:t>ColdFusion Administrator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/>
              <a:t>Contains different mapping parameters</a:t>
            </a:r>
          </a:p>
          <a:p>
            <a:pPr lvl="2">
              <a:buFont typeface="Arial" pitchFamily="34" charset="0"/>
              <a:buChar char="•"/>
            </a:pPr>
            <a:r>
              <a:rPr lang="tr-TR" sz="1600" dirty="0" smtClean="0"/>
              <a:t>Lat/Long</a:t>
            </a:r>
          </a:p>
          <a:p>
            <a:pPr lvl="2">
              <a:buFont typeface="Arial" pitchFamily="34" charset="0"/>
              <a:buChar char="•"/>
            </a:pPr>
            <a:r>
              <a:rPr lang="tr-TR" sz="1600" dirty="0" smtClean="0"/>
              <a:t>Address</a:t>
            </a:r>
          </a:p>
          <a:p>
            <a:pPr lvl="2">
              <a:buFont typeface="Arial" pitchFamily="34" charset="0"/>
              <a:buChar char="•"/>
            </a:pPr>
            <a:r>
              <a:rPr lang="tr-TR" sz="1600" dirty="0" smtClean="0"/>
              <a:t>Zip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/>
              <a:t>Contains different rendering</a:t>
            </a:r>
          </a:p>
          <a:p>
            <a:pPr lvl="2">
              <a:buFont typeface="Arial" pitchFamily="34" charset="0"/>
              <a:buChar char="•"/>
            </a:pPr>
            <a:r>
              <a:rPr lang="tr-TR" sz="1600" dirty="0" smtClean="0"/>
              <a:t>Map, Hybrid, Satellite</a:t>
            </a:r>
          </a:p>
          <a:p>
            <a:pPr lvl="1">
              <a:buFont typeface="Arial" pitchFamily="34" charset="0"/>
              <a:buChar char="•"/>
            </a:pPr>
            <a:endParaRPr lang="tr-TR" sz="2000" dirty="0" smtClean="0"/>
          </a:p>
          <a:p>
            <a:pPr lvl="2">
              <a:buFont typeface="Arial" pitchFamily="34" charset="0"/>
              <a:buChar char="•"/>
            </a:pPr>
            <a:endParaRPr lang="tr-TR" sz="1600" dirty="0" smtClean="0"/>
          </a:p>
          <a:p>
            <a:pPr lvl="2">
              <a:buFont typeface="Arial" pitchFamily="34" charset="0"/>
              <a:buChar char="•"/>
            </a:pPr>
            <a:endParaRPr lang="tr-TR" sz="1600" dirty="0" smtClean="0"/>
          </a:p>
          <a:p>
            <a:pPr lvl="2">
              <a:buFont typeface="Arial" pitchFamily="34" charset="0"/>
              <a:buChar char="•"/>
            </a:pPr>
            <a:endParaRPr lang="tr-TR" sz="1600" dirty="0" smtClean="0"/>
          </a:p>
          <a:p>
            <a:pPr lvl="1">
              <a:buFont typeface="Arial" pitchFamily="34" charset="0"/>
              <a:buChar char="•"/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ColdFusion 9 </a:t>
            </a:r>
            <a:r>
              <a:rPr lang="en-US" dirty="0" err="1" smtClean="0"/>
              <a:t>CFmap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cfmap</a:t>
            </a:r>
            <a:r>
              <a:rPr lang="en-US" sz="1600" dirty="0" smtClean="0"/>
              <a:t> name="</a:t>
            </a:r>
            <a:r>
              <a:rPr lang="en-US" sz="1600" dirty="0" err="1" smtClean="0"/>
              <a:t>MyHome</a:t>
            </a:r>
            <a:r>
              <a:rPr lang="en-US" sz="1600" dirty="0" smtClean="0"/>
              <a:t>" </a:t>
            </a:r>
          </a:p>
          <a:p>
            <a:pPr lvl="1">
              <a:buNone/>
            </a:pPr>
            <a:r>
              <a:rPr lang="en-US" sz="1600" dirty="0" err="1" smtClean="0"/>
              <a:t>centerlatitude</a:t>
            </a:r>
            <a:r>
              <a:rPr lang="en-US" sz="1600" dirty="0" smtClean="0"/>
              <a:t>="33.488708" </a:t>
            </a:r>
            <a:r>
              <a:rPr lang="en-US" sz="1600" dirty="0" err="1" smtClean="0"/>
              <a:t>centerlongitude</a:t>
            </a:r>
            <a:r>
              <a:rPr lang="en-US" sz="1600" dirty="0" smtClean="0"/>
              <a:t>="-117.700009" </a:t>
            </a:r>
          </a:p>
          <a:p>
            <a:pPr lvl="1">
              <a:buNone/>
            </a:pPr>
            <a:r>
              <a:rPr lang="en-US" sz="1600" dirty="0" err="1" smtClean="0"/>
              <a:t>doubleclickzoom</a:t>
            </a:r>
            <a:r>
              <a:rPr lang="en-US" sz="1600" dirty="0" smtClean="0"/>
              <a:t>="true" overview="true" </a:t>
            </a:r>
            <a:r>
              <a:rPr lang="en-US" sz="1600" dirty="0" err="1" smtClean="0"/>
              <a:t>scrollwheelzoom</a:t>
            </a:r>
            <a:r>
              <a:rPr lang="en-US" sz="1600" dirty="0" smtClean="0"/>
              <a:t>="true" </a:t>
            </a:r>
            <a:r>
              <a:rPr lang="en-US" sz="1600" dirty="0" err="1" smtClean="0"/>
              <a:t>showscale</a:t>
            </a:r>
            <a:r>
              <a:rPr lang="en-US" sz="1600" dirty="0" smtClean="0"/>
              <a:t>="true”</a:t>
            </a:r>
          </a:p>
          <a:p>
            <a:pPr lvl="1">
              <a:buNone/>
            </a:pPr>
            <a:r>
              <a:rPr lang="en-US" sz="1600" dirty="0" smtClean="0"/>
              <a:t>tip="My Home" </a:t>
            </a:r>
            <a:r>
              <a:rPr lang="en-US" sz="1600" dirty="0" err="1" smtClean="0"/>
              <a:t>zoomlevel</a:t>
            </a:r>
            <a:r>
              <a:rPr lang="en-US" sz="1600" dirty="0" smtClean="0"/>
              <a:t>="4” /&gt;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&lt;</a:t>
            </a:r>
            <a:r>
              <a:rPr lang="en-US" sz="1600" dirty="0" err="1" smtClean="0"/>
              <a:t>cfmap</a:t>
            </a:r>
            <a:r>
              <a:rPr lang="en-US" sz="1600" dirty="0" smtClean="0"/>
              <a:t> </a:t>
            </a:r>
            <a:r>
              <a:rPr lang="en-US" sz="1600" smtClean="0"/>
              <a:t>name="MyOffice</a:t>
            </a:r>
            <a:r>
              <a:rPr lang="en-US" sz="1600" dirty="0" smtClean="0"/>
              <a:t>" 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centeraddress</a:t>
            </a:r>
            <a:r>
              <a:rPr lang="en-US" sz="1600" dirty="0" smtClean="0"/>
              <a:t>=”27373 </a:t>
            </a:r>
            <a:r>
              <a:rPr lang="en-US" sz="1600" dirty="0" err="1" smtClean="0"/>
              <a:t>Aliso</a:t>
            </a:r>
            <a:r>
              <a:rPr lang="en-US" sz="1600" dirty="0" smtClean="0"/>
              <a:t> Creek Rd., </a:t>
            </a:r>
            <a:r>
              <a:rPr lang="en-US" sz="1600" dirty="0" err="1" smtClean="0"/>
              <a:t>Aliso</a:t>
            </a:r>
            <a:r>
              <a:rPr lang="en-US" sz="1600" dirty="0" smtClean="0"/>
              <a:t> Viejo, CA 92656, USA" </a:t>
            </a:r>
            <a:r>
              <a:rPr lang="en-US" sz="1600" dirty="0" err="1" smtClean="0"/>
              <a:t>doubleclickzoom</a:t>
            </a:r>
            <a:r>
              <a:rPr lang="en-US" sz="1600" dirty="0" smtClean="0"/>
              <a:t>="true" </a:t>
            </a:r>
            <a:r>
              <a:rPr lang="en-US" sz="1600" dirty="0" err="1" smtClean="0"/>
              <a:t>scrollwheelzoom</a:t>
            </a:r>
            <a:r>
              <a:rPr lang="en-US" sz="1600" dirty="0" smtClean="0"/>
              <a:t>="true" </a:t>
            </a:r>
            <a:r>
              <a:rPr lang="en-US" sz="1600" dirty="0" err="1" smtClean="0"/>
              <a:t>showscale</a:t>
            </a:r>
            <a:r>
              <a:rPr lang="en-US" sz="1600" dirty="0" smtClean="0"/>
              <a:t>="false" </a:t>
            </a:r>
          </a:p>
          <a:p>
            <a:pPr>
              <a:buNone/>
            </a:pPr>
            <a:r>
              <a:rPr lang="en-US" sz="1600" dirty="0" smtClean="0"/>
              <a:t>	tip=”</a:t>
            </a:r>
            <a:r>
              <a:rPr lang="en-US" sz="1600" dirty="0" err="1" smtClean="0"/>
              <a:t>NicheClick</a:t>
            </a:r>
            <a:r>
              <a:rPr lang="en-US" sz="1600" dirty="0" smtClean="0"/>
              <a:t> Media” /&gt; </a:t>
            </a:r>
            <a:endParaRPr lang="tr-TR" sz="1600" dirty="0" smtClean="0"/>
          </a:p>
          <a:p>
            <a:pPr lvl="2">
              <a:buFont typeface="Arial" pitchFamily="34" charset="0"/>
              <a:buChar char="•"/>
            </a:pPr>
            <a:endParaRPr lang="tr-TR" sz="1600" dirty="0" smtClean="0"/>
          </a:p>
          <a:p>
            <a:pPr lvl="2">
              <a:buFont typeface="Arial" pitchFamily="34" charset="0"/>
              <a:buChar char="•"/>
            </a:pPr>
            <a:endParaRPr lang="tr-TR" sz="1600" dirty="0" smtClean="0"/>
          </a:p>
          <a:p>
            <a:pPr lvl="2">
              <a:buFont typeface="Arial" pitchFamily="34" charset="0"/>
              <a:buChar char="•"/>
            </a:pPr>
            <a:endParaRPr lang="tr-TR" sz="1600" dirty="0" smtClean="0"/>
          </a:p>
          <a:p>
            <a:pPr lvl="1">
              <a:buFont typeface="Arial" pitchFamily="34" charset="0"/>
              <a:buChar char="•"/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Railo</a:t>
            </a:r>
            <a:r>
              <a:rPr lang="en-US" dirty="0" smtClean="0"/>
              <a:t> </a:t>
            </a:r>
            <a:r>
              <a:rPr lang="en-US" dirty="0" err="1" smtClean="0"/>
              <a:t>CFmap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Created </a:t>
            </a:r>
            <a:r>
              <a:rPr lang="en-US" dirty="0" smtClean="0"/>
              <a:t>TODAY (15 Aug ‘09)!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Same like ColdFusion </a:t>
            </a:r>
            <a:r>
              <a:rPr lang="en-US" dirty="0" err="1" smtClean="0"/>
              <a:t>CfMap</a:t>
            </a:r>
            <a:r>
              <a:rPr lang="en-US" dirty="0" smtClean="0"/>
              <a:t> </a:t>
            </a:r>
            <a:r>
              <a:rPr lang="en-US" dirty="0" smtClean="0"/>
              <a:t>or any name that you like!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You can rename the tag on your tags directory.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Flex/Flash Tools for Mapping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Tour de Flex Map Samples</a:t>
            </a:r>
          </a:p>
          <a:p>
            <a:pPr lvl="2">
              <a:buNone/>
            </a:pPr>
            <a:r>
              <a:rPr lang="en-US" dirty="0" smtClean="0">
                <a:hlinkClick r:id="rId2"/>
              </a:rPr>
              <a:t>http://www.adobe.com/devnet/flex/tourdeflex/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Google Maps API for Flash</a:t>
            </a:r>
          </a:p>
          <a:p>
            <a:pPr lvl="2">
              <a:buNone/>
            </a:pPr>
            <a:r>
              <a:rPr lang="en-US" sz="2000" dirty="0" smtClean="0">
                <a:hlinkClick r:id="rId3"/>
              </a:rPr>
              <a:t>http://code.google.com/apis/maps/documentation/flash/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Yahoo! Maps Flash APIs</a:t>
            </a:r>
          </a:p>
          <a:p>
            <a:pPr lvl="2">
              <a:buNone/>
            </a:pPr>
            <a:r>
              <a:rPr lang="tr-TR" dirty="0" smtClean="0">
                <a:hlinkClick r:id="rId4"/>
              </a:rPr>
              <a:t>http://developer.yahoo.com/maps/flash/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Bing Maps</a:t>
            </a:r>
          </a:p>
          <a:p>
            <a:pPr lvl="2">
              <a:buNone/>
            </a:pPr>
            <a:r>
              <a:rPr lang="tr-TR" dirty="0" smtClean="0">
                <a:hlinkClick r:id="rId5"/>
              </a:rPr>
              <a:t>http://www.microsoft.com/maps/developers/</a:t>
            </a:r>
            <a:r>
              <a:rPr lang="en-US" dirty="0" smtClean="0"/>
              <a:t>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You May Expect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Your Eyes, if;</a:t>
            </a:r>
            <a:endParaRPr lang="tr-TR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You are a newbie in </a:t>
            </a:r>
            <a:r>
              <a:rPr lang="tr-TR" sz="2000" dirty="0" smtClean="0"/>
              <a:t>Geolocation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You heard that you should use the power of Geolocation in your applications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You need to get an idea how to get into Geolocation with ColdFusion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You want to get some tips on Geolocation</a:t>
            </a: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May be not for you, if;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You already created Geolocation based projects.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You think I know everything about Geolocation </a:t>
            </a:r>
            <a:r>
              <a:rPr lang="tr-TR" sz="2000" dirty="0" smtClean="0">
                <a:sym typeface="Wingdings" pitchFamily="2" charset="2"/>
              </a:rPr>
              <a:t>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Demo &amp; Code</a:t>
            </a:r>
            <a:endParaRPr lang="tr-TR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Geolocation</a:t>
            </a:r>
            <a:endParaRPr lang="tr-TR" dirty="0" smtClean="0"/>
          </a:p>
          <a:p>
            <a:pPr lvl="2">
              <a:buNone/>
            </a:pPr>
            <a:r>
              <a:rPr lang="en-US" dirty="0" smtClean="0">
                <a:hlinkClick r:id="rId2"/>
              </a:rPr>
              <a:t>http://en.wikipedia.org/wiki/Geolocation</a:t>
            </a:r>
            <a:r>
              <a:rPr lang="tr-TR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RiaForge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hlinkClick r:id="rId3"/>
              </a:rPr>
              <a:t>http://riaforge.com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My Blog</a:t>
            </a:r>
          </a:p>
          <a:p>
            <a:pPr lvl="2">
              <a:buNone/>
            </a:pPr>
            <a:r>
              <a:rPr lang="en-US" dirty="0" smtClean="0">
                <a:hlinkClick r:id="rId4"/>
              </a:rPr>
              <a:t>http://blog.demirkapi.net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Questions &amp; Answers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r>
              <a:rPr lang="tr-TR" sz="20000" dirty="0" smtClean="0"/>
              <a:t>?</a:t>
            </a:r>
          </a:p>
          <a:p>
            <a:pPr algn="ctr">
              <a:buNone/>
            </a:pPr>
            <a:r>
              <a:rPr lang="pt-BR" dirty="0" smtClean="0"/>
              <a:t>Oğuz Demirkapı</a:t>
            </a:r>
          </a:p>
          <a:p>
            <a:pPr algn="ctr">
              <a:buNone/>
            </a:pPr>
            <a:r>
              <a:rPr lang="pt-BR" sz="2200" dirty="0" smtClean="0">
                <a:hlinkClick r:id="rId2"/>
              </a:rPr>
              <a:t>http://blog.demirkapi.net</a:t>
            </a:r>
            <a:r>
              <a:rPr lang="tr-TR" sz="2200" dirty="0" smtClean="0"/>
              <a:t> </a:t>
            </a:r>
            <a:endParaRPr lang="pt-BR" sz="2200" dirty="0" smtClean="0"/>
          </a:p>
          <a:p>
            <a:pPr algn="ctr">
              <a:buNone/>
            </a:pPr>
            <a:r>
              <a:rPr lang="pt-BR" sz="2200" dirty="0" smtClean="0">
                <a:hlinkClick r:id="rId3"/>
              </a:rPr>
              <a:t>presentations@demirkapi.net</a:t>
            </a:r>
            <a:r>
              <a:rPr lang="tr-TR" sz="2200" dirty="0" smtClean="0"/>
              <a:t> </a:t>
            </a: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is Geolocation?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en-US" dirty="0" err="1" smtClean="0"/>
              <a:t>Geolocation</a:t>
            </a:r>
            <a:r>
              <a:rPr lang="en-US" dirty="0" smtClean="0"/>
              <a:t> is the identification of the real-world geographic location</a:t>
            </a:r>
            <a:r>
              <a:rPr lang="tr-TR" dirty="0" smtClean="0"/>
              <a:t> </a:t>
            </a:r>
            <a:r>
              <a:rPr lang="en-US" dirty="0" smtClean="0"/>
              <a:t>of an Internet-connected computer, mobile device, website visitor or other.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err="1" smtClean="0"/>
              <a:t>Geolocation</a:t>
            </a:r>
            <a:r>
              <a:rPr lang="en-US" dirty="0" smtClean="0"/>
              <a:t> may refer to the practice of assessing the location, or to</a:t>
            </a:r>
            <a:r>
              <a:rPr lang="tr-TR" dirty="0" smtClean="0"/>
              <a:t> </a:t>
            </a:r>
            <a:r>
              <a:rPr lang="en-US" dirty="0" smtClean="0"/>
              <a:t>the actual assessed location, or to </a:t>
            </a:r>
            <a:r>
              <a:rPr lang="en-US" dirty="0" err="1" smtClean="0"/>
              <a:t>locational</a:t>
            </a:r>
            <a:r>
              <a:rPr lang="en-US" dirty="0" smtClean="0"/>
              <a:t> data.</a:t>
            </a:r>
            <a:endParaRPr lang="tr-TR" dirty="0" smtClean="0"/>
          </a:p>
          <a:p>
            <a:pPr lvl="1" algn="r">
              <a:buNone/>
            </a:pPr>
            <a:r>
              <a:rPr lang="tr-TR" i="1" dirty="0" smtClean="0"/>
              <a:t>Wikipedia</a:t>
            </a:r>
            <a:endParaRPr lang="en-US" i="1" dirty="0" smtClean="0"/>
          </a:p>
        </p:txBody>
      </p:sp>
      <p:pic>
        <p:nvPicPr>
          <p:cNvPr id="4" name="Picture 3" descr="geoloc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21526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600" dirty="0" smtClean="0">
                <a:hlinkClick r:id="rId2"/>
              </a:rPr>
              <a:t>http://www.ipligence.com/worldmap/internet-map.jpg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7" name="Picture 6" descr="internet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85900"/>
            <a:ext cx="81534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Why We May Need Geolocation?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Improve collaboration &amp; decision-making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Increase public understanding of conservation &amp; social issues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Increase number of website hits, volunteers, and donations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Provide tools for your visitors</a:t>
            </a:r>
            <a:endParaRPr lang="en-US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Store Locator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Ordering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Direction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Social platform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Samples – hotpads.com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415" y="1676400"/>
            <a:ext cx="62791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Samples – yellowpages.com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415" y="1676400"/>
            <a:ext cx="62791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Samples – zagat.com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415" y="1676400"/>
            <a:ext cx="62791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AADAA"/>
      </a:accent5>
      <a:accent6>
        <a:srgbClr val="E70000"/>
      </a:accent6>
      <a:hlink>
        <a:srgbClr val="0080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1287</Words>
  <Application>Microsoft Office PowerPoint</Application>
  <PresentationFormat>On-screen Show (4:3)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Geolocation with ColdFusion</vt:lpstr>
      <vt:lpstr>About Me</vt:lpstr>
      <vt:lpstr>What You May Expect</vt:lpstr>
      <vt:lpstr>What is Geolocation?</vt:lpstr>
      <vt:lpstr>Internet Map</vt:lpstr>
      <vt:lpstr>Why We May Need Geolocation?</vt:lpstr>
      <vt:lpstr>Some Samples – hotpads.com</vt:lpstr>
      <vt:lpstr>Some Samples – yellowpages.com</vt:lpstr>
      <vt:lpstr>Some Samples – zagat.com</vt:lpstr>
      <vt:lpstr>Tour De Flex Planetary Dashboard</vt:lpstr>
      <vt:lpstr>Some Samples – Mobile Devices</vt:lpstr>
      <vt:lpstr>Some Terminology</vt:lpstr>
      <vt:lpstr>What We Have</vt:lpstr>
      <vt:lpstr>How We Detect?</vt:lpstr>
      <vt:lpstr>GPS (Global Positioning System)</vt:lpstr>
      <vt:lpstr>Mobile Devices (Towers)</vt:lpstr>
      <vt:lpstr>Mobile Devices (Applications)</vt:lpstr>
      <vt:lpstr>Internet Protocol (IP)</vt:lpstr>
      <vt:lpstr>Internet Protocol (IP) &amp; ISPs</vt:lpstr>
      <vt:lpstr>Detecting/Converting Data</vt:lpstr>
      <vt:lpstr>Detecting/Converting Data – Services</vt:lpstr>
      <vt:lpstr>Detecting/Converting Data – Databases</vt:lpstr>
      <vt:lpstr>Available ColdFusion Tools</vt:lpstr>
      <vt:lpstr>Rendering Data</vt:lpstr>
      <vt:lpstr>ColdFusion Tools for Mapping</vt:lpstr>
      <vt:lpstr>ColdFusion 9 CFmap</vt:lpstr>
      <vt:lpstr>ColdFusion 9 CFmap</vt:lpstr>
      <vt:lpstr>Railo CFmap</vt:lpstr>
      <vt:lpstr>Flex/Flash Tools for Mapping</vt:lpstr>
      <vt:lpstr>Slide 30</vt:lpstr>
      <vt:lpstr>References</vt:lpstr>
      <vt:lpstr>Questions &amp; Answers</vt:lpstr>
    </vt:vector>
  </TitlesOfParts>
  <Company>Teratech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</dc:creator>
  <cp:lastModifiedBy>CF Developer</cp:lastModifiedBy>
  <cp:revision>157</cp:revision>
  <dcterms:created xsi:type="dcterms:W3CDTF">2009-08-17T16:59:52Z</dcterms:created>
  <dcterms:modified xsi:type="dcterms:W3CDTF">2009-08-17T17:02:00Z</dcterms:modified>
</cp:coreProperties>
</file>