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78" r:id="rId5"/>
    <p:sldId id="271" r:id="rId6"/>
    <p:sldId id="283" r:id="rId7"/>
    <p:sldId id="285" r:id="rId8"/>
    <p:sldId id="284" r:id="rId9"/>
    <p:sldId id="300" r:id="rId10"/>
    <p:sldId id="308" r:id="rId11"/>
    <p:sldId id="309" r:id="rId12"/>
    <p:sldId id="296" r:id="rId13"/>
    <p:sldId id="281" r:id="rId14"/>
    <p:sldId id="287" r:id="rId15"/>
    <p:sldId id="286" r:id="rId16"/>
    <p:sldId id="299" r:id="rId17"/>
    <p:sldId id="282" r:id="rId18"/>
    <p:sldId id="298" r:id="rId19"/>
    <p:sldId id="295" r:id="rId20"/>
    <p:sldId id="297" r:id="rId21"/>
    <p:sldId id="294" r:id="rId22"/>
    <p:sldId id="292" r:id="rId23"/>
    <p:sldId id="290" r:id="rId24"/>
    <p:sldId id="293" r:id="rId25"/>
    <p:sldId id="301" r:id="rId26"/>
    <p:sldId id="302" r:id="rId27"/>
    <p:sldId id="303" r:id="rId28"/>
    <p:sldId id="313" r:id="rId29"/>
    <p:sldId id="304" r:id="rId30"/>
    <p:sldId id="305" r:id="rId31"/>
    <p:sldId id="306" r:id="rId32"/>
    <p:sldId id="311" r:id="rId33"/>
    <p:sldId id="312" r:id="rId34"/>
    <p:sldId id="310" r:id="rId35"/>
    <p:sldId id="267" r:id="rId36"/>
    <p:sldId id="260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66CC"/>
    <a:srgbClr val="3333CC"/>
    <a:srgbClr val="0033CC"/>
    <a:srgbClr val="FF6600"/>
    <a:srgbClr val="FF3300"/>
    <a:srgbClr val="008000"/>
    <a:srgbClr val="4D4D4D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32787"/>
    <p:restoredTop sz="90929"/>
  </p:normalViewPr>
  <p:slideViewPr>
    <p:cSldViewPr>
      <p:cViewPr varScale="1">
        <p:scale>
          <a:sx n="113" d="100"/>
          <a:sy n="113" d="100"/>
        </p:scale>
        <p:origin x="-1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theme" Target="theme/theme1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EBFC47-C015-4113-8533-F896E6B2E8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0" y="2209800"/>
            <a:ext cx="6019800" cy="20574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 algn="ctr">
              <a:defRPr sz="3600">
                <a:solidFill>
                  <a:schemeClr val="bg1"/>
                </a:solidFill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495800"/>
            <a:ext cx="6096000" cy="990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rgbClr val="66CCFF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Name of presenter</a:t>
            </a:r>
          </a:p>
        </p:txBody>
      </p:sp>
      <p:sp>
        <p:nvSpPr>
          <p:cNvPr id="6154" name="Text Box 10"/>
          <p:cNvSpPr txBox="1">
            <a:spLocks noChangeArrowheads="1"/>
          </p:cNvSpPr>
          <p:nvPr userDrawn="1"/>
        </p:nvSpPr>
        <p:spPr bwMode="auto">
          <a:xfrm>
            <a:off x="685800" y="65532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57" name="Text Box 13"/>
          <p:cNvSpPr txBox="1">
            <a:spLocks noChangeArrowheads="1"/>
          </p:cNvSpPr>
          <p:nvPr userDrawn="1"/>
        </p:nvSpPr>
        <p:spPr bwMode="auto">
          <a:xfrm>
            <a:off x="1447800" y="6400800"/>
            <a:ext cx="1676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latin typeface="Arial" charset="0"/>
              </a:rPr>
              <a:t>www.cfunited.com</a:t>
            </a:r>
            <a:endParaRPr lang="en-US" sz="1200" b="1" dirty="0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1336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2484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495800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495800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="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  <a:cs typeface="Calibri" pitchFamily="34" charset="0"/>
              </a:defRPr>
            </a:lvl1pPr>
            <a:lvl2pPr>
              <a:defRPr sz="2800">
                <a:latin typeface="Calibri" pitchFamily="34" charset="0"/>
                <a:cs typeface="Calibri" pitchFamily="34" charset="0"/>
              </a:defRPr>
            </a:lvl2pPr>
            <a:lvl3pPr>
              <a:defRPr sz="2400">
                <a:latin typeface="Calibri" pitchFamily="34" charset="0"/>
                <a:cs typeface="Calibri" pitchFamily="34" charset="0"/>
              </a:defRPr>
            </a:lvl3pPr>
            <a:lvl4pPr>
              <a:defRPr sz="2000">
                <a:latin typeface="Calibri" pitchFamily="34" charset="0"/>
                <a:cs typeface="Calibri" pitchFamily="34" charset="0"/>
              </a:defRPr>
            </a:lvl4pPr>
            <a:lvl5pPr>
              <a:defRPr sz="2000">
                <a:latin typeface="Calibri" pitchFamily="34" charset="0"/>
                <a:cs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6564312" y="6450013"/>
            <a:ext cx="3698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B6BBBA22-F9E1-4433-9F24-FFCAE34E9F44}" type="slidenum">
              <a:rPr lang="en-US" sz="1200" b="1">
                <a:latin typeface="Arial" charset="0"/>
              </a:rPr>
              <a:pPr/>
              <a:t>‹#›</a:t>
            </a:fld>
            <a:endParaRPr lang="en-US" sz="1200" b="1" dirty="0">
              <a:latin typeface="Arial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533400" y="6450013"/>
            <a:ext cx="59275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0" dirty="0" smtClean="0">
                <a:latin typeface="Calibri" pitchFamily="34" charset="0"/>
                <a:cs typeface="Calibri" pitchFamily="34" charset="0"/>
              </a:rPr>
              <a:t>www.cfunited.com | Building Scalable Web Applications with ColdFusion by O</a:t>
            </a:r>
            <a:r>
              <a:rPr lang="tr-TR" sz="1200" b="0" dirty="0" smtClean="0">
                <a:latin typeface="Calibri" pitchFamily="34" charset="0"/>
                <a:cs typeface="Calibri" pitchFamily="34" charset="0"/>
              </a:rPr>
              <a:t>ğuz</a:t>
            </a:r>
            <a:r>
              <a:rPr lang="tr-TR" sz="1200" b="0" baseline="0" dirty="0" smtClean="0">
                <a:latin typeface="Calibri" pitchFamily="34" charset="0"/>
                <a:cs typeface="Calibri" pitchFamily="34" charset="0"/>
              </a:rPr>
              <a:t> Demirkapı</a:t>
            </a:r>
            <a:r>
              <a:rPr lang="en-US" sz="1200" b="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1200" b="0" dirty="0">
              <a:latin typeface="Calibri" pitchFamily="34" charset="0"/>
              <a:cs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333333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itchFamily="34" charset="0"/>
          <a:ea typeface="+mj-ea"/>
          <a:cs typeface="Calibri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33333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33333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33333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33333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3333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3333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3333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3333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660400" indent="-6604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AutoNum type="alphaUcPeriod"/>
        <a:defRPr sz="28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1035050" indent="-5778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409700" indent="-495300" algn="l" rtl="0" fontAlgn="base">
        <a:spcBef>
          <a:spcPct val="20000"/>
        </a:spcBef>
        <a:spcAft>
          <a:spcPct val="0"/>
        </a:spcAft>
        <a:buClr>
          <a:schemeClr val="folHlink"/>
        </a:buClr>
        <a:buAutoNum type="alphaLcParenR"/>
        <a:defRPr sz="2400">
          <a:solidFill>
            <a:srgbClr val="4D4D4D"/>
          </a:solidFill>
          <a:latin typeface="Calibri" pitchFamily="34" charset="0"/>
          <a:cs typeface="Calibri" pitchFamily="34" charset="0"/>
        </a:defRPr>
      </a:lvl3pPr>
      <a:lvl4pPr marL="1784350" indent="-412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bg2"/>
          </a:solidFill>
          <a:latin typeface="Calibri" pitchFamily="34" charset="0"/>
          <a:cs typeface="Calibri" pitchFamily="34" charset="0"/>
        </a:defRPr>
      </a:lvl4pPr>
      <a:lvl5pPr marL="2241550" indent="-412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AutoNum type="romanLcPeriod"/>
        <a:defRPr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698750" indent="-412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AutoNum type="romanLcPeriod"/>
        <a:defRPr>
          <a:solidFill>
            <a:schemeClr val="tx1"/>
          </a:solidFill>
          <a:latin typeface="+mn-lt"/>
        </a:defRPr>
      </a:lvl6pPr>
      <a:lvl7pPr marL="3155950" indent="-412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AutoNum type="romanLcPeriod"/>
        <a:defRPr>
          <a:solidFill>
            <a:schemeClr val="tx1"/>
          </a:solidFill>
          <a:latin typeface="+mn-lt"/>
        </a:defRPr>
      </a:lvl7pPr>
      <a:lvl8pPr marL="3613150" indent="-412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AutoNum type="romanLcPeriod"/>
        <a:defRPr>
          <a:solidFill>
            <a:schemeClr val="tx1"/>
          </a:solidFill>
          <a:latin typeface="+mn-lt"/>
        </a:defRPr>
      </a:lvl8pPr>
      <a:lvl9pPr marL="4070350" indent="-412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AutoNum type="romanLcPeriod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hyperlink" Target="http://blog.demirkapi.net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dobe.com/devnet/coldfusion/" TargetMode="External"/><Relationship Id="rId3" Type="http://schemas.openxmlformats.org/officeDocument/2006/relationships/hyperlink" Target="http://riaforge.com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demirkapi.net/" TargetMode="External"/><Relationship Id="rId3" Type="http://schemas.openxmlformats.org/officeDocument/2006/relationships/hyperlink" Target="mailto:presentations@demirkapi.ne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Building Scalable </a:t>
            </a:r>
            <a:br>
              <a:rPr lang="en-US" dirty="0" smtClean="0"/>
            </a:br>
            <a:r>
              <a:rPr lang="en-US" dirty="0" smtClean="0"/>
              <a:t>Web Applications </a:t>
            </a:r>
            <a:br>
              <a:rPr lang="en-US" dirty="0" smtClean="0"/>
            </a:br>
            <a:r>
              <a:rPr lang="en-US" dirty="0" smtClean="0"/>
              <a:t>with ColdFusion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/>
              <a:t>O</a:t>
            </a:r>
            <a:r>
              <a:rPr lang="tr-TR" sz="3200" dirty="0" smtClean="0"/>
              <a:t>ğuz Demirkapı</a:t>
            </a:r>
          </a:p>
          <a:p>
            <a:r>
              <a:rPr lang="tr-TR" sz="2000" dirty="0" smtClean="0"/>
              <a:t>CTO | NicheClick Media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Vertical Partitioning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Every nodes has a specific role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Web/Application/Database/Search Servers</a:t>
            </a:r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Horizontal Partitioning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Every nodes has same role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Distributed resources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USA/Europe/Asia</a:t>
            </a:r>
          </a:p>
          <a:p>
            <a:pPr lvl="1"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n-US" sz="3200" i="1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Proxies / Mirrors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Content Delivery Networks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err="1" smtClean="0"/>
              <a:t>Akamai</a:t>
            </a:r>
            <a:r>
              <a:rPr lang="en-US" dirty="0" smtClean="0"/>
              <a:t> etc.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Detect dynamically closest servers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Enterprise Businesses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Own content delivery</a:t>
            </a:r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endParaRPr lang="en-US" sz="3200" dirty="0" smtClean="0"/>
          </a:p>
          <a:p>
            <a:pPr lvl="1"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n-US" sz="3200" i="1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Internet (Backbones)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Network (ISPs)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Servers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ea typeface="+mn-ea"/>
              </a:rPr>
              <a:t>Operating System (</a:t>
            </a:r>
            <a:r>
              <a:rPr lang="en-US" dirty="0" smtClean="0"/>
              <a:t>Windows, Linux, Unix)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ea typeface="+mn-ea"/>
              </a:rPr>
              <a:t>Web Server (</a:t>
            </a:r>
            <a:r>
              <a:rPr lang="en-US" dirty="0" smtClean="0"/>
              <a:t>IIS, Apache)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ea typeface="+mn-ea"/>
              </a:rPr>
              <a:t>Application Server (</a:t>
            </a:r>
            <a:r>
              <a:rPr lang="en-US" dirty="0" smtClean="0"/>
              <a:t>ColdFusion, PHP, .Net)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ea typeface="+mn-ea"/>
              </a:rPr>
              <a:t>Databases (</a:t>
            </a:r>
            <a:r>
              <a:rPr lang="en-US" dirty="0" err="1" smtClean="0">
                <a:ea typeface="+mn-ea"/>
              </a:rPr>
              <a:t>MySQL</a:t>
            </a:r>
            <a:r>
              <a:rPr lang="en-US" dirty="0" smtClean="0">
                <a:ea typeface="+mn-ea"/>
              </a:rPr>
              <a:t>, MSSQL)</a:t>
            </a:r>
          </a:p>
          <a:p>
            <a:pPr>
              <a:buFont typeface="Arial" pitchFamily="34" charset="0"/>
              <a:buChar char="•"/>
            </a:pPr>
            <a:endParaRPr lang="en-US" sz="3200" i="1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 algn="ctr">
              <a:buNone/>
            </a:pPr>
            <a:r>
              <a:rPr lang="en-US" sz="7200" dirty="0" smtClean="0"/>
              <a:t>Hardware</a:t>
            </a:r>
            <a:endParaRPr lang="tr-TR" sz="7200" dirty="0" smtClean="0"/>
          </a:p>
        </p:txBody>
      </p:sp>
      <p:pic>
        <p:nvPicPr>
          <p:cNvPr id="4" name="Picture 3" descr="smart-scalability-dia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2743200"/>
            <a:ext cx="2857500" cy="27527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Backbones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Service Providers (ISPs)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Bandwidth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Allowed data usage/traffic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Cloud computing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Pros / Cons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Domain Services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Power redundancy</a:t>
            </a:r>
          </a:p>
          <a:p>
            <a:pPr lvl="1">
              <a:buFont typeface="Arial" pitchFamily="34" charset="0"/>
              <a:buChar char="•"/>
            </a:pPr>
            <a:endParaRPr lang="en-US" sz="32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Resources</a:t>
            </a:r>
          </a:p>
          <a:p>
            <a:pPr marL="1035050" lvl="2" indent="-660400">
              <a:buFont typeface="Arial" pitchFamily="34" charset="0"/>
              <a:buChar char="•"/>
            </a:pPr>
            <a:r>
              <a:rPr lang="en-US" dirty="0" smtClean="0">
                <a:ea typeface="+mn-ea"/>
              </a:rPr>
              <a:t>RAM/HDD/Network speed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Available backup server hardware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RAID and better HDDs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endParaRPr lang="en-US" sz="3200" dirty="0" smtClean="0"/>
          </a:p>
          <a:p>
            <a:pPr lvl="1">
              <a:buFont typeface="Arial" pitchFamily="34" charset="0"/>
              <a:buChar char="•"/>
            </a:pPr>
            <a:endParaRPr lang="en-US" sz="3200" i="1" dirty="0" smtClean="0"/>
          </a:p>
        </p:txBody>
      </p:sp>
      <p:pic>
        <p:nvPicPr>
          <p:cNvPr id="5" name="Picture 4" descr="dedicated serv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3886200"/>
            <a:ext cx="2125170" cy="220653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	A computer cluster is a group of linked computers, working together closely so that in many respects they form a single computer.</a:t>
            </a:r>
          </a:p>
          <a:p>
            <a:pPr>
              <a:buNone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Hardware Clusters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Software Clusters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endParaRPr lang="en-US" sz="3200" dirty="0" smtClean="0"/>
          </a:p>
          <a:p>
            <a:pPr lvl="1">
              <a:buFont typeface="Arial" pitchFamily="34" charset="0"/>
              <a:buChar char="•"/>
            </a:pPr>
            <a:endParaRPr lang="en-US" sz="3200" i="1" dirty="0" smtClean="0"/>
          </a:p>
        </p:txBody>
      </p:sp>
      <p:pic>
        <p:nvPicPr>
          <p:cNvPr id="4" name="Picture 3" descr="733873_six_p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3962400"/>
            <a:ext cx="2019300" cy="1346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 algn="ctr">
              <a:buNone/>
            </a:pPr>
            <a:r>
              <a:rPr lang="en-US" sz="7200" dirty="0" smtClean="0"/>
              <a:t>Project </a:t>
            </a:r>
          </a:p>
          <a:p>
            <a:pPr algn="ctr">
              <a:buNone/>
            </a:pPr>
            <a:r>
              <a:rPr lang="en-US" sz="7200" dirty="0" smtClean="0"/>
              <a:t>Management</a:t>
            </a:r>
            <a:endParaRPr lang="tr-TR" sz="72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 Development/Deployment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Personal environments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Staging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Testing application &amp; acceptance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Sub-Staging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Testing with only production data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Production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Beta production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Source Control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Milestones, Builds, Patches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Problems/Bugs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Ticketing System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Customer Requests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Collecting feedbacks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Better collaboration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endParaRPr lang="en-US" sz="3200" dirty="0" smtClean="0"/>
          </a:p>
          <a:p>
            <a:pPr lvl="1">
              <a:buFont typeface="Arial" pitchFamily="34" charset="0"/>
              <a:buChar char="•"/>
            </a:pPr>
            <a:endParaRPr lang="en-US" sz="3200" i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About Me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CTO at </a:t>
            </a:r>
            <a:r>
              <a:rPr lang="en-US" sz="2200" dirty="0" err="1" smtClean="0"/>
              <a:t>NicheClick</a:t>
            </a:r>
            <a:r>
              <a:rPr lang="en-US" sz="2200" dirty="0" smtClean="0"/>
              <a:t> Media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Coding since ‘85, CGI Programming since ’94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ColdFusion Developer since ’97 (Flex since ‘07)</a:t>
            </a:r>
            <a:endParaRPr lang="tr-TR" sz="2200" dirty="0" smtClean="0"/>
          </a:p>
          <a:p>
            <a:pPr>
              <a:buFont typeface="Arial" pitchFamily="34" charset="0"/>
              <a:buChar char="•"/>
            </a:pPr>
            <a:r>
              <a:rPr lang="tr-TR" sz="2200" dirty="0" smtClean="0"/>
              <a:t>Adobe Certified Expert</a:t>
            </a: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Founder of ColdFusion Users Group Turkey </a:t>
            </a:r>
            <a:r>
              <a:rPr lang="tr-TR" sz="2200" dirty="0" smtClean="0"/>
              <a:t>(‘99)</a:t>
            </a: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tr-TR" sz="2200" dirty="0" smtClean="0"/>
              <a:t>Founder and Manager of </a:t>
            </a:r>
            <a:r>
              <a:rPr lang="en-US" sz="2200" dirty="0" smtClean="0"/>
              <a:t>Orange County Adobe Developers User Group</a:t>
            </a:r>
            <a:r>
              <a:rPr lang="tr-TR" sz="2200" dirty="0" smtClean="0"/>
              <a:t> (OCDev.org)</a:t>
            </a:r>
            <a:endParaRPr lang="en-US" sz="2200" dirty="0" smtClean="0"/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Interested in ColdFusion, Flex, AIR, Ajax, Frameworks, i18N, L10N, G11N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Have big interest in Epistemology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Working in </a:t>
            </a:r>
            <a:r>
              <a:rPr lang="en-US" sz="2200" dirty="0" err="1" smtClean="0"/>
              <a:t>Aliso</a:t>
            </a:r>
            <a:r>
              <a:rPr lang="en-US" sz="2200" dirty="0" smtClean="0"/>
              <a:t> Viejo, CA and living in Dana Point, CA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Personal blog: http://blog.demirkapi.net 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Automation </a:t>
            </a:r>
            <a:r>
              <a:rPr lang="en-US" smtClean="0"/>
              <a:t>&amp;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Testing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Continuous Integration (CI) testing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Hudson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Deploying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Version Control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 algn="ctr">
              <a:buNone/>
            </a:pPr>
            <a:r>
              <a:rPr lang="en-US" sz="7200" dirty="0" smtClean="0"/>
              <a:t>Software</a:t>
            </a:r>
            <a:endParaRPr lang="tr-TR" sz="7200" dirty="0" smtClean="0"/>
          </a:p>
        </p:txBody>
      </p:sp>
      <p:pic>
        <p:nvPicPr>
          <p:cNvPr id="4" name="Picture 3" descr="cf8_bo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3048000"/>
            <a:ext cx="2257425" cy="250159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 (OS)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Selecting right OS for the task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Speed/Overload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Clustering possibilities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Easy of recovery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Using 64 bit power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Using shared network storage</a:t>
            </a:r>
          </a:p>
        </p:txBody>
      </p:sp>
      <p:pic>
        <p:nvPicPr>
          <p:cNvPr id="5" name="Picture 4" descr="linux-online-in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1066800"/>
            <a:ext cx="1185862" cy="142076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Database High availability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Clustering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Active/passive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Read only nodes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Data Replication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Partitioning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Backup/Restore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Better Database Design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Being aware possible problems (indexing, locking etc.)</a:t>
            </a:r>
          </a:p>
        </p:txBody>
      </p:sp>
      <p:pic>
        <p:nvPicPr>
          <p:cNvPr id="5" name="Picture 4" descr="database_de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3962400"/>
            <a:ext cx="2758009" cy="128111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Architecting Application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Coding Standards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Using best practices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CFCs, OOP etc.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Frameworks	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MVC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Provide standards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Testing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Having the right infrastructure for testing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Unit Testing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Integration Testing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Acceptance/UI tests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Regression Testing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Continuous Integration (CI) Testing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Load Testing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Internationalization (i18N) &amp; Localization (L10N)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Handling multi languages/locales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Designing the application in first place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Unicode support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Skinning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Isolating the application core from UI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Themes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Using modern design techniques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XHTML/CSS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Only required ports on any server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Communicate via only required ports in nodes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Testing applications for possible attacks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 algn="ctr">
              <a:buNone/>
            </a:pPr>
            <a:r>
              <a:rPr lang="en-US" sz="7200" dirty="0" smtClean="0"/>
              <a:t>ColdFusion</a:t>
            </a:r>
          </a:p>
        </p:txBody>
      </p:sp>
      <p:pic>
        <p:nvPicPr>
          <p:cNvPr id="4" name="Picture 3" descr="cf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048000"/>
            <a:ext cx="2209800" cy="2209800"/>
          </a:xfrm>
          <a:prstGeom prst="rect">
            <a:avLst/>
          </a:prstGeom>
        </p:spPr>
      </p:pic>
      <p:pic>
        <p:nvPicPr>
          <p:cNvPr id="5" name="Picture 4" descr="Rai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3352800"/>
            <a:ext cx="1905000" cy="1905000"/>
          </a:xfrm>
          <a:prstGeom prst="rect">
            <a:avLst/>
          </a:prstGeom>
        </p:spPr>
      </p:pic>
      <p:pic>
        <p:nvPicPr>
          <p:cNvPr id="6" name="Picture 5" descr="openBD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3581400"/>
            <a:ext cx="155713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What You May Expect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Your Eyes, if;</a:t>
            </a:r>
            <a:endParaRPr lang="tr-TR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001000" cy="39512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tr-TR" sz="2000" dirty="0"/>
              <a:t>You are a newbie in </a:t>
            </a:r>
            <a:r>
              <a:rPr lang="en-US" sz="2000" dirty="0" smtClean="0"/>
              <a:t>application development</a:t>
            </a:r>
            <a:endParaRPr lang="tr-TR" sz="2000" dirty="0" smtClean="0"/>
          </a:p>
          <a:p>
            <a:pPr>
              <a:buFont typeface="Arial" pitchFamily="34" charset="0"/>
              <a:buChar char="•"/>
            </a:pPr>
            <a:r>
              <a:rPr lang="tr-TR" sz="2000" dirty="0" smtClean="0"/>
              <a:t>You </a:t>
            </a:r>
            <a:r>
              <a:rPr lang="en-US" sz="2000" dirty="0" smtClean="0"/>
              <a:t>feel that you are going to have more users on your applications.</a:t>
            </a:r>
            <a:endParaRPr lang="tr-TR" sz="2000" dirty="0" smtClean="0"/>
          </a:p>
          <a:p>
            <a:pPr>
              <a:buFont typeface="Arial" pitchFamily="34" charset="0"/>
              <a:buChar char="•"/>
            </a:pPr>
            <a:r>
              <a:rPr lang="tr-TR" sz="2000" dirty="0" smtClean="0"/>
              <a:t>You need to get an idea how to get into </a:t>
            </a:r>
            <a:r>
              <a:rPr lang="en-US" sz="2000" dirty="0" smtClean="0"/>
              <a:t>scalable applications.</a:t>
            </a:r>
            <a:endParaRPr lang="tr-TR" sz="2000" dirty="0" smtClean="0"/>
          </a:p>
          <a:p>
            <a:pPr>
              <a:buFont typeface="Arial" pitchFamily="34" charset="0"/>
              <a:buChar char="•"/>
            </a:pPr>
            <a:r>
              <a:rPr lang="tr-TR" sz="2000" dirty="0" smtClean="0"/>
              <a:t>You want to get some tips on </a:t>
            </a:r>
            <a:r>
              <a:rPr lang="en-US" sz="2000" dirty="0" smtClean="0"/>
              <a:t>best practices.</a:t>
            </a:r>
            <a:endParaRPr lang="en-US" sz="2000" dirty="0"/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ColdFusion Settings &amp; Installation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Beware on settings and tune the server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Compare servers with ColdFusion 9 </a:t>
            </a:r>
            <a:r>
              <a:rPr lang="en-US" smtClean="0"/>
              <a:t>server manager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If possible use multi server installation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Update JVMs and other libraries</a:t>
            </a:r>
          </a:p>
          <a:p>
            <a:pPr>
              <a:buFont typeface="Arial" pitchFamily="34" charset="0"/>
              <a:buChar char="•"/>
            </a:pPr>
            <a:endParaRPr lang="en-US" sz="3200" i="1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Using right scope for right place</a:t>
            </a:r>
          </a:p>
          <a:p>
            <a:pPr marL="1035050" lvl="3" indent="-6604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4D4D4D"/>
                </a:solidFill>
              </a:rPr>
              <a:t>Server, Application, Session, Client, Request</a:t>
            </a:r>
          </a:p>
          <a:p>
            <a:pPr marL="1035050" lvl="3" indent="-6604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4D4D4D"/>
                </a:solidFill>
              </a:rPr>
              <a:t>Mission critical in large applications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Deciding the right approach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Clustering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Client variables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Session variables (Sticky sessions)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Cluster scope (</a:t>
            </a:r>
            <a:r>
              <a:rPr lang="en-US" dirty="0" err="1" smtClean="0"/>
              <a:t>Railo</a:t>
            </a:r>
            <a:r>
              <a:rPr lang="en-US" dirty="0" smtClean="0"/>
              <a:t>)</a:t>
            </a:r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sz="3200" i="1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Partitioning with ColdFusion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Create nodes for specific tasks</a:t>
            </a:r>
          </a:p>
          <a:p>
            <a:pPr marL="1035050" lvl="3" indent="-6604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Admin server</a:t>
            </a:r>
          </a:p>
          <a:p>
            <a:pPr marL="1035050" lvl="3" indent="-6604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Photo management server</a:t>
            </a:r>
          </a:p>
          <a:p>
            <a:pPr marL="1035050" lvl="3" indent="-6604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Video editing server</a:t>
            </a:r>
          </a:p>
          <a:p>
            <a:pPr marL="1035050" lvl="3" indent="-6604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Reporting server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Using </a:t>
            </a:r>
            <a:r>
              <a:rPr lang="en-US" sz="3200" dirty="0" err="1" smtClean="0"/>
              <a:t>subdomains</a:t>
            </a:r>
            <a:r>
              <a:rPr lang="en-US" sz="3200" dirty="0" smtClean="0"/>
              <a:t> for resources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Assets delivery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Photos, videos, static content</a:t>
            </a:r>
          </a:p>
          <a:p>
            <a:pPr>
              <a:buFont typeface="Arial" pitchFamily="34" charset="0"/>
              <a:buChar char="•"/>
            </a:pPr>
            <a:endParaRPr lang="en-US" sz="3200" i="1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 &amp; Scopes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Caching the common parameters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Server, application wide parameters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Right scope for common stuff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Queries, searches etc.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Caching/generating common </a:t>
            </a:r>
            <a:r>
              <a:rPr lang="en-US" dirty="0" smtClean="0"/>
              <a:t>content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Generating static </a:t>
            </a:r>
            <a:r>
              <a:rPr lang="en-US" dirty="0" smtClean="0"/>
              <a:t>pages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Using advanced caching (Cluster cache etc.)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Using content delivery networks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 Profiling/Monitoring ColdFusion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Debugging </a:t>
            </a:r>
            <a:r>
              <a:rPr lang="en-US" sz="3200" dirty="0" smtClean="0"/>
              <a:t>Tools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ColdFusion </a:t>
            </a:r>
            <a:r>
              <a:rPr lang="en-US" sz="3200" dirty="0" smtClean="0"/>
              <a:t>Builder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ColdFusion Extensions (8)</a:t>
            </a:r>
            <a:endParaRPr lang="en-US" sz="3200" dirty="0" smtClean="0"/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Fusion Debug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Monitoring Tools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Server Monitoring in ColdFusion 8/9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err="1" smtClean="0"/>
              <a:t>FusionReactor</a:t>
            </a:r>
            <a:r>
              <a:rPr lang="en-US" sz="3200" dirty="0" smtClean="0"/>
              <a:t> </a:t>
            </a:r>
            <a:r>
              <a:rPr lang="en-US" sz="2000" dirty="0" err="1" smtClean="0"/>
              <a:t>http://www.fusion-reactor.</a:t>
            </a:r>
            <a:r>
              <a:rPr lang="en-US" sz="2000" dirty="0" err="1" smtClean="0"/>
              <a:t>com</a:t>
            </a:r>
            <a:endParaRPr lang="en-US" sz="2000" dirty="0" smtClean="0"/>
          </a:p>
          <a:p>
            <a:pPr lvl="1">
              <a:buFont typeface="Arial" pitchFamily="34" charset="0"/>
              <a:buChar char="•"/>
            </a:pPr>
            <a:r>
              <a:rPr lang="en-US" sz="3200" dirty="0" err="1" smtClean="0"/>
              <a:t>SeeFusion</a:t>
            </a:r>
            <a:r>
              <a:rPr lang="en-US" sz="3200" dirty="0" smtClean="0"/>
              <a:t> </a:t>
            </a:r>
            <a:r>
              <a:rPr lang="en-US" sz="2000" dirty="0" smtClean="0"/>
              <a:t>http://</a:t>
            </a:r>
            <a:r>
              <a:rPr lang="en-US" sz="2000" dirty="0" err="1" smtClean="0"/>
              <a:t>www.seefusion.</a:t>
            </a:r>
            <a:r>
              <a:rPr lang="en-US" sz="2000" dirty="0" err="1" smtClean="0"/>
              <a:t>com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3200" i="1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Adobe </a:t>
            </a:r>
            <a:r>
              <a:rPr lang="en-US" dirty="0" err="1" smtClean="0"/>
              <a:t>DevNet</a:t>
            </a:r>
            <a:endParaRPr lang="tr-TR" dirty="0" smtClean="0"/>
          </a:p>
          <a:p>
            <a:pPr lvl="2">
              <a:buNone/>
            </a:pPr>
            <a:r>
              <a:rPr lang="en-US" dirty="0" smtClean="0">
                <a:hlinkClick r:id="rId2"/>
              </a:rPr>
              <a:t>http://www.adobe.com/devnet/coldfusion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RiaForge</a:t>
            </a:r>
            <a:endParaRPr lang="en-US" dirty="0" smtClean="0"/>
          </a:p>
          <a:p>
            <a:pPr lvl="2">
              <a:buNone/>
            </a:pPr>
            <a:r>
              <a:rPr lang="en-US" dirty="0" smtClean="0">
                <a:hlinkClick r:id="rId3"/>
              </a:rPr>
              <a:t>http://riaforge.com</a:t>
            </a: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My Blog</a:t>
            </a:r>
          </a:p>
          <a:p>
            <a:pPr lvl="2">
              <a:buNone/>
            </a:pPr>
            <a:r>
              <a:rPr lang="en-US" dirty="0" smtClean="0">
                <a:hlinkClick r:id="rId4"/>
              </a:rPr>
              <a:t>http://blog.demirkapi.net</a:t>
            </a:r>
            <a:r>
              <a:rPr lang="en-US" dirty="0" smtClean="0"/>
              <a:t> </a:t>
            </a:r>
            <a:endParaRPr lang="tr-TR" dirty="0" smtClean="0"/>
          </a:p>
          <a:p>
            <a:pPr>
              <a:buFont typeface="Arial" pitchFamily="34" charset="0"/>
              <a:buChar char="•"/>
            </a:pPr>
            <a:endParaRPr lang="tr-TR" dirty="0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Questions &amp; Answers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 algn="ctr">
              <a:buNone/>
            </a:pPr>
            <a:r>
              <a:rPr lang="tr-TR" sz="20000" dirty="0" smtClean="0"/>
              <a:t>?</a:t>
            </a:r>
          </a:p>
          <a:p>
            <a:pPr algn="ctr">
              <a:buNone/>
            </a:pPr>
            <a:r>
              <a:rPr lang="pt-BR" dirty="0" smtClean="0"/>
              <a:t>Oğuz Demirkapı</a:t>
            </a:r>
          </a:p>
          <a:p>
            <a:pPr algn="ctr">
              <a:buNone/>
            </a:pPr>
            <a:r>
              <a:rPr lang="pt-BR" sz="2200" dirty="0" smtClean="0">
                <a:hlinkClick r:id="rId2"/>
              </a:rPr>
              <a:t>http://blog.demirkapi.net</a:t>
            </a:r>
            <a:r>
              <a:rPr lang="tr-TR" sz="2200" dirty="0" smtClean="0"/>
              <a:t> </a:t>
            </a:r>
            <a:endParaRPr lang="pt-BR" sz="2200" dirty="0" smtClean="0"/>
          </a:p>
          <a:p>
            <a:pPr algn="ctr">
              <a:buNone/>
            </a:pPr>
            <a:r>
              <a:rPr lang="pt-BR" sz="2200" dirty="0" smtClean="0">
                <a:hlinkClick r:id="rId3"/>
              </a:rPr>
              <a:t>presentations@demirkapi.net</a:t>
            </a:r>
            <a:r>
              <a:rPr lang="tr-TR" sz="2200" dirty="0" smtClean="0"/>
              <a:t> </a:t>
            </a:r>
            <a:endParaRPr lang="pt-BR" sz="22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 algn="ctr">
              <a:buNone/>
            </a:pPr>
            <a:endParaRPr lang="en-US" sz="7200" dirty="0" smtClean="0"/>
          </a:p>
          <a:p>
            <a:pPr algn="ctr">
              <a:buNone/>
            </a:pPr>
            <a:r>
              <a:rPr lang="en-US" sz="7200" dirty="0" smtClean="0"/>
              <a:t>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What is Scalability?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3200" dirty="0" smtClean="0"/>
              <a:t>Scalability is a web server's ability to maintain a site's availability, reliability, and performance as the amount of simultaneous web traffic, or load, hitting the web server increases.</a:t>
            </a:r>
            <a:endParaRPr lang="en-US" sz="3200" i="1" dirty="0" smtClean="0"/>
          </a:p>
        </p:txBody>
      </p:sp>
      <p:pic>
        <p:nvPicPr>
          <p:cNvPr id="6" name="Picture 5" descr="scalabili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191000"/>
            <a:ext cx="2667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Server down?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Network problems?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Distributed services around the world?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None/>
            </a:pPr>
            <a:endParaRPr lang="en-US" sz="3200" i="1" dirty="0" smtClean="0"/>
          </a:p>
        </p:txBody>
      </p:sp>
      <p:pic>
        <p:nvPicPr>
          <p:cNvPr id="7" name="Picture 6" descr="ist1_6292362-open-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838200"/>
            <a:ext cx="145288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Consistency of availability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Restarting the server to recover?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Average up/down time?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Errors?</a:t>
            </a:r>
          </a:p>
          <a:p>
            <a:pPr>
              <a:buFont typeface="Arial" pitchFamily="34" charset="0"/>
              <a:buChar char="•"/>
            </a:pPr>
            <a:endParaRPr lang="en-US" sz="3200" i="1" dirty="0" smtClean="0"/>
          </a:p>
        </p:txBody>
      </p:sp>
      <p:pic>
        <p:nvPicPr>
          <p:cNvPr id="6" name="Picture 5" descr="ist1_9247595-climbing-equip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4953000"/>
            <a:ext cx="55626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of Performance Issues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Because of hardware/network resources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Because of the code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Because of database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Slow assets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External references to libraries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Load issues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Max. users</a:t>
            </a:r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sz="3200" i="1" dirty="0" smtClean="0"/>
          </a:p>
        </p:txBody>
      </p:sp>
      <p:pic>
        <p:nvPicPr>
          <p:cNvPr id="6" name="Picture 5" descr="performan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4343400"/>
            <a:ext cx="2562225" cy="1530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Where/How to Scale?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8006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Scale Vertically (Scale Up)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Adding more resources (CPU, RAM)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Easy with Virtualization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Cloud (Better!!!)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Scale Horizontally (Scale Out)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Adding more nodes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Clustering</a:t>
            </a:r>
            <a:r>
              <a:rPr lang="en-US" dirty="0" smtClean="0"/>
              <a:t>  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Load Balancing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Partitioning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n-US" sz="32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33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CAADAA"/>
      </a:accent5>
      <a:accent6>
        <a:srgbClr val="E70000"/>
      </a:accent6>
      <a:hlink>
        <a:srgbClr val="008000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</TotalTime>
  <Words>932</Words>
  <Application>Microsoft Office PowerPoint</Application>
  <PresentationFormat>On-screen Show (4:3)</PresentationFormat>
  <Paragraphs>225</Paragraphs>
  <Slides>36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Default Design</vt:lpstr>
      <vt:lpstr>Building Scalable  Web Applications  with ColdFusion</vt:lpstr>
      <vt:lpstr>About Me</vt:lpstr>
      <vt:lpstr>What You May Expect</vt:lpstr>
      <vt:lpstr>Slide 4</vt:lpstr>
      <vt:lpstr>What is Scalability?</vt:lpstr>
      <vt:lpstr>Availability</vt:lpstr>
      <vt:lpstr>Reliability</vt:lpstr>
      <vt:lpstr>Reasons of Performance Issues</vt:lpstr>
      <vt:lpstr>Where/How to Scale?</vt:lpstr>
      <vt:lpstr>Partitioning</vt:lpstr>
      <vt:lpstr>Proxies / Mirrors</vt:lpstr>
      <vt:lpstr>Layers</vt:lpstr>
      <vt:lpstr>Slide 13</vt:lpstr>
      <vt:lpstr>Network</vt:lpstr>
      <vt:lpstr>Servers</vt:lpstr>
      <vt:lpstr>Clustering</vt:lpstr>
      <vt:lpstr>Slide 17</vt:lpstr>
      <vt:lpstr>Organizing Development/Deployment</vt:lpstr>
      <vt:lpstr>Tracking</vt:lpstr>
      <vt:lpstr>Automation &amp; Testing</vt:lpstr>
      <vt:lpstr>Slide 21</vt:lpstr>
      <vt:lpstr>Operating System (OS)</vt:lpstr>
      <vt:lpstr>Database</vt:lpstr>
      <vt:lpstr>Architecting Application</vt:lpstr>
      <vt:lpstr>Application Testing</vt:lpstr>
      <vt:lpstr>Internationalization (i18N) &amp; Localization (L10N)</vt:lpstr>
      <vt:lpstr>Skinning</vt:lpstr>
      <vt:lpstr>Security</vt:lpstr>
      <vt:lpstr>Slide 29</vt:lpstr>
      <vt:lpstr>ColdFusion Settings &amp; Installation</vt:lpstr>
      <vt:lpstr>Scopes</vt:lpstr>
      <vt:lpstr>Partitioning with ColdFusion</vt:lpstr>
      <vt:lpstr>Caching &amp; Scopes</vt:lpstr>
      <vt:lpstr>Debugging Profiling/Monitoring ColdFusion</vt:lpstr>
      <vt:lpstr>References</vt:lpstr>
      <vt:lpstr>Questions &amp; Answers</vt:lpstr>
    </vt:vector>
  </TitlesOfParts>
  <Company>Teratech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</dc:creator>
  <cp:lastModifiedBy>CF Developer</cp:lastModifiedBy>
  <cp:revision>318</cp:revision>
  <dcterms:created xsi:type="dcterms:W3CDTF">2009-08-15T12:22:18Z</dcterms:created>
  <dcterms:modified xsi:type="dcterms:W3CDTF">2009-08-15T13:12:36Z</dcterms:modified>
</cp:coreProperties>
</file>